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61" r:id="rId3"/>
    <p:sldId id="297" r:id="rId5"/>
    <p:sldId id="294" r:id="rId6"/>
    <p:sldId id="283" r:id="rId7"/>
    <p:sldId id="296" r:id="rId8"/>
    <p:sldId id="285" r:id="rId9"/>
    <p:sldId id="290" r:id="rId10"/>
    <p:sldId id="273" r:id="rId11"/>
    <p:sldId id="289" r:id="rId12"/>
    <p:sldId id="270" r:id="rId13"/>
    <p:sldId id="292" r:id="rId14"/>
  </p:sldIdLst>
  <p:sldSz cx="12192000" cy="6858000"/>
  <p:notesSz cx="6858000" cy="9144000"/>
  <p:embeddedFontLst>
    <p:embeddedFont>
      <p:font typeface="Calibri" panose="020F0502020204030204" charset="0"/>
      <p:regular r:id="rId18"/>
    </p:embeddedFont>
    <p:embeddedFont>
      <p:font typeface="微软雅黑" pitchFamily="34" charset="-122"/>
      <p:regular r:id="rId19"/>
    </p:embeddedFont>
    <p:embeddedFont>
      <p:font typeface="华文宋体" panose="02010600040101010101" pitchFamily="2" charset="-122"/>
      <p:regular r:id="rId20"/>
    </p:embeddedFont>
    <p:embeddedFont>
      <p:font typeface="Arial Narrow" panose="020B0606020202030204" pitchFamily="34" charset="0"/>
      <p:regular r:id="rId21"/>
    </p:embeddedFont>
  </p:embeddedFontLst>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17DE1"/>
    <a:srgbClr val="7B84E6"/>
    <a:srgbClr val="8087E8"/>
    <a:srgbClr val="7D88E4"/>
    <a:srgbClr val="868BEB"/>
    <a:srgbClr val="C1C6F2"/>
    <a:srgbClr val="DEDBFF"/>
    <a:srgbClr val="D1CDFF"/>
    <a:srgbClr val="F4EDF4"/>
    <a:srgbClr val="FAF7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73" autoAdjust="0"/>
    <p:restoredTop sz="94660"/>
  </p:normalViewPr>
  <p:slideViewPr>
    <p:cSldViewPr snapToGrid="0">
      <p:cViewPr varScale="1">
        <p:scale>
          <a:sx n="86" d="100"/>
          <a:sy n="86" d="100"/>
        </p:scale>
        <p:origin x="42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tags" Target="tags/tag4.xml"/><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4.jpeg"/><Relationship Id="rId7" Type="http://schemas.openxmlformats.org/officeDocument/2006/relationships/image" Target="../media/image13.jpeg"/><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 Id="rId3" Type="http://schemas.openxmlformats.org/officeDocument/2006/relationships/image" Target="../media/image9.jpeg"/><Relationship Id="rId2" Type="http://schemas.openxmlformats.org/officeDocument/2006/relationships/image" Target="../media/image8.jpeg"/><Relationship Id="rId10" Type="http://schemas.openxmlformats.org/officeDocument/2006/relationships/notesSlide" Target="../notesSlides/notesSlide4.xml"/><Relationship Id="rId1" Type="http://schemas.openxmlformats.org/officeDocument/2006/relationships/image" Target="../media/image7.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1.xml"/><Relationship Id="rId6" Type="http://schemas.openxmlformats.org/officeDocument/2006/relationships/image" Target="../media/image8.jpeg"/><Relationship Id="rId5" Type="http://schemas.openxmlformats.org/officeDocument/2006/relationships/image" Target="../media/image10.jpeg"/><Relationship Id="rId4" Type="http://schemas.openxmlformats.org/officeDocument/2006/relationships/image" Target="../media/image18.jpeg"/><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AF7FA"/>
        </a:solidFill>
        <a:effectLst/>
      </p:bgPr>
    </p:bg>
    <p:spTree>
      <p:nvGrpSpPr>
        <p:cNvPr id="1" name=""/>
        <p:cNvGrpSpPr/>
        <p:nvPr/>
      </p:nvGrpSpPr>
      <p:grpSpPr>
        <a:xfrm>
          <a:off x="0" y="0"/>
          <a:ext cx="0" cy="0"/>
          <a:chOff x="0" y="0"/>
          <a:chExt cx="0" cy="0"/>
        </a:xfrm>
      </p:grpSpPr>
      <p:sp>
        <p:nvSpPr>
          <p:cNvPr id="2" name="圆角矩形 1"/>
          <p:cNvSpPr/>
          <p:nvPr/>
        </p:nvSpPr>
        <p:spPr>
          <a:xfrm rot="2700000">
            <a:off x="-4655820" y="-2479675"/>
            <a:ext cx="7818120" cy="7818120"/>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109345" y="966470"/>
            <a:ext cx="2330450" cy="4450080"/>
            <a:chOff x="2198" y="1896"/>
            <a:chExt cx="3670" cy="7008"/>
          </a:xfrm>
        </p:grpSpPr>
        <p:grpSp>
          <p:nvGrpSpPr>
            <p:cNvPr id="25" name="组合 24"/>
            <p:cNvGrpSpPr/>
            <p:nvPr/>
          </p:nvGrpSpPr>
          <p:grpSpPr>
            <a:xfrm>
              <a:off x="2198" y="1896"/>
              <a:ext cx="3670" cy="7008"/>
              <a:chOff x="3211" y="2865"/>
              <a:chExt cx="4170" cy="7562"/>
            </a:xfrm>
            <a:effectLst>
              <a:outerShdw blurRad="190500" sx="102000" sy="102000" algn="ctr" rotWithShape="0">
                <a:srgbClr val="717DE1">
                  <a:alpha val="40000"/>
                </a:srgbClr>
              </a:outerShdw>
            </a:effectLst>
          </p:grpSpPr>
          <p:grpSp>
            <p:nvGrpSpPr>
              <p:cNvPr id="26" name="组合 25"/>
              <p:cNvGrpSpPr/>
              <p:nvPr/>
            </p:nvGrpSpPr>
            <p:grpSpPr>
              <a:xfrm>
                <a:off x="3288" y="2865"/>
                <a:ext cx="4010" cy="7562"/>
                <a:chOff x="3915" y="2999"/>
                <a:chExt cx="6282" cy="11840"/>
              </a:xfrm>
            </p:grpSpPr>
            <p:sp>
              <p:nvSpPr>
                <p:cNvPr id="27" name="圆角矩形 26"/>
                <p:cNvSpPr/>
                <p:nvPr/>
              </p:nvSpPr>
              <p:spPr>
                <a:xfrm>
                  <a:off x="3915" y="2999"/>
                  <a:ext cx="6283" cy="11841"/>
                </a:xfrm>
                <a:prstGeom prst="roundRect">
                  <a:avLst>
                    <a:gd name="adj" fmla="val 10301"/>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圆角矩形 27"/>
                <p:cNvSpPr/>
                <p:nvPr/>
              </p:nvSpPr>
              <p:spPr>
                <a:xfrm>
                  <a:off x="4192" y="3254"/>
                  <a:ext cx="5728" cy="11331"/>
                </a:xfrm>
                <a:prstGeom prst="roundRect">
                  <a:avLst>
                    <a:gd name="adj" fmla="val 9257"/>
                  </a:avLst>
                </a:prstGeom>
                <a:gradFill>
                  <a:gsLst>
                    <a:gs pos="19000">
                      <a:srgbClr val="717DE1"/>
                    </a:gs>
                    <a:gs pos="100000">
                      <a:srgbClr val="ADA6FF"/>
                    </a:gs>
                  </a:gsLst>
                  <a:lin ang="189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p:cNvSpPr/>
                <p:nvPr/>
              </p:nvSpPr>
              <p:spPr>
                <a:xfrm>
                  <a:off x="5548" y="2999"/>
                  <a:ext cx="3016" cy="688"/>
                </a:xfrm>
                <a:prstGeom prst="roundRect">
                  <a:avLst>
                    <a:gd name="adj" fmla="val 497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29"/>
                <p:cNvSpPr/>
                <p:nvPr/>
              </p:nvSpPr>
              <p:spPr>
                <a:xfrm>
                  <a:off x="6613" y="3307"/>
                  <a:ext cx="888" cy="133"/>
                </a:xfrm>
                <a:prstGeom prst="roundRect">
                  <a:avLst>
                    <a:gd name="adj" fmla="val 50000"/>
                  </a:avLst>
                </a:prstGeom>
                <a:solidFill>
                  <a:srgbClr val="E4E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30"/>
                <p:cNvSpPr/>
                <p:nvPr/>
              </p:nvSpPr>
              <p:spPr>
                <a:xfrm>
                  <a:off x="7663" y="3307"/>
                  <a:ext cx="130" cy="133"/>
                </a:xfrm>
                <a:prstGeom prst="roundRect">
                  <a:avLst>
                    <a:gd name="adj" fmla="val 50000"/>
                  </a:avLst>
                </a:prstGeom>
                <a:solidFill>
                  <a:srgbClr val="E4E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圆角矩形 31"/>
              <p:cNvSpPr/>
              <p:nvPr/>
            </p:nvSpPr>
            <p:spPr>
              <a:xfrm>
                <a:off x="3211" y="3711"/>
                <a:ext cx="184" cy="454"/>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圆角矩形 32"/>
              <p:cNvSpPr/>
              <p:nvPr/>
            </p:nvSpPr>
            <p:spPr>
              <a:xfrm>
                <a:off x="3211" y="4399"/>
                <a:ext cx="184" cy="567"/>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圆角矩形 33"/>
              <p:cNvSpPr/>
              <p:nvPr/>
            </p:nvSpPr>
            <p:spPr>
              <a:xfrm>
                <a:off x="3211" y="5002"/>
                <a:ext cx="184" cy="567"/>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a:off x="7197" y="4165"/>
                <a:ext cx="184" cy="1134"/>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3435" y="4233"/>
              <a:ext cx="1190" cy="1344"/>
              <a:chOff x="13465" y="3115"/>
              <a:chExt cx="1190" cy="1344"/>
            </a:xfrm>
          </p:grpSpPr>
          <p:sp>
            <p:nvSpPr>
              <p:cNvPr id="37" name="Freeform 5"/>
              <p:cNvSpPr/>
              <p:nvPr/>
            </p:nvSpPr>
            <p:spPr>
              <a:xfrm>
                <a:off x="13465" y="3115"/>
                <a:ext cx="1191" cy="1345"/>
              </a:xfrm>
              <a:custGeom>
                <a:avLst/>
                <a:gdLst>
                  <a:gd name="txL" fmla="*/ 0 w 976"/>
                  <a:gd name="txT" fmla="*/ 0 h 1101"/>
                  <a:gd name="txR" fmla="*/ 976 w 976"/>
                  <a:gd name="txB" fmla="*/ 1101 h 1101"/>
                </a:gdLst>
                <a:ahLst/>
                <a:cxnLst>
                  <a:cxn ang="0">
                    <a:pos x="976" y="772"/>
                  </a:cxn>
                  <a:cxn ang="0">
                    <a:pos x="924" y="862"/>
                  </a:cxn>
                  <a:cxn ang="0">
                    <a:pos x="540" y="1084"/>
                  </a:cxn>
                  <a:cxn ang="0">
                    <a:pos x="436" y="1084"/>
                  </a:cxn>
                  <a:cxn ang="0">
                    <a:pos x="52" y="862"/>
                  </a:cxn>
                  <a:cxn ang="0">
                    <a:pos x="0" y="772"/>
                  </a:cxn>
                  <a:cxn ang="0">
                    <a:pos x="0" y="329"/>
                  </a:cxn>
                  <a:cxn ang="0">
                    <a:pos x="52" y="238"/>
                  </a:cxn>
                  <a:cxn ang="0">
                    <a:pos x="436" y="16"/>
                  </a:cxn>
                  <a:cxn ang="0">
                    <a:pos x="540" y="16"/>
                  </a:cxn>
                  <a:cxn ang="0">
                    <a:pos x="924" y="238"/>
                  </a:cxn>
                  <a:cxn ang="0">
                    <a:pos x="976" y="329"/>
                  </a:cxn>
                  <a:cxn ang="0">
                    <a:pos x="976" y="772"/>
                  </a:cxn>
                </a:cxnLst>
                <a:rect l="txL" t="txT" r="txR" b="txB"/>
                <a:pathLst>
                  <a:path w="976" h="1101">
                    <a:moveTo>
                      <a:pt x="976" y="772"/>
                    </a:moveTo>
                    <a:cubicBezTo>
                      <a:pt x="976" y="805"/>
                      <a:pt x="953" y="846"/>
                      <a:pt x="924" y="862"/>
                    </a:cubicBezTo>
                    <a:cubicBezTo>
                      <a:pt x="540" y="1084"/>
                      <a:pt x="540" y="1084"/>
                      <a:pt x="540" y="1084"/>
                    </a:cubicBezTo>
                    <a:cubicBezTo>
                      <a:pt x="511" y="1101"/>
                      <a:pt x="465" y="1101"/>
                      <a:pt x="436" y="1084"/>
                    </a:cubicBezTo>
                    <a:cubicBezTo>
                      <a:pt x="52" y="862"/>
                      <a:pt x="52" y="862"/>
                      <a:pt x="52" y="862"/>
                    </a:cubicBezTo>
                    <a:cubicBezTo>
                      <a:pt x="23" y="846"/>
                      <a:pt x="0" y="805"/>
                      <a:pt x="0" y="772"/>
                    </a:cubicBezTo>
                    <a:cubicBezTo>
                      <a:pt x="0" y="329"/>
                      <a:pt x="0" y="329"/>
                      <a:pt x="0" y="329"/>
                    </a:cubicBezTo>
                    <a:cubicBezTo>
                      <a:pt x="0" y="295"/>
                      <a:pt x="23" y="255"/>
                      <a:pt x="52" y="238"/>
                    </a:cubicBezTo>
                    <a:cubicBezTo>
                      <a:pt x="436" y="16"/>
                      <a:pt x="436" y="16"/>
                      <a:pt x="436" y="16"/>
                    </a:cubicBezTo>
                    <a:cubicBezTo>
                      <a:pt x="465" y="0"/>
                      <a:pt x="511" y="0"/>
                      <a:pt x="540" y="16"/>
                    </a:cubicBezTo>
                    <a:cubicBezTo>
                      <a:pt x="924" y="238"/>
                      <a:pt x="924" y="238"/>
                      <a:pt x="924" y="238"/>
                    </a:cubicBezTo>
                    <a:cubicBezTo>
                      <a:pt x="953" y="255"/>
                      <a:pt x="976" y="295"/>
                      <a:pt x="976" y="329"/>
                    </a:cubicBezTo>
                    <a:lnTo>
                      <a:pt x="976" y="772"/>
                    </a:lnTo>
                    <a:close/>
                  </a:path>
                </a:pathLst>
              </a:custGeom>
              <a:noFill/>
              <a:ln w="12700">
                <a:solidFill>
                  <a:schemeClr val="bg1"/>
                </a:solidFill>
              </a:ln>
              <a:effectLst/>
            </p:spPr>
            <p:txBody>
              <a:bodyPr vert="horz" wrap="square" anchor="t"/>
              <a:lstStyle/>
              <a:p>
                <a:endParaRPr>
                  <a:solidFill>
                    <a:srgbClr val="000000"/>
                  </a:solidFill>
                  <a:latin typeface="Calibri" panose="020F0502020204030204" charset="0"/>
                  <a:ea typeface="宋体" pitchFamily="2" charset="-122"/>
                  <a:sym typeface="宋体" pitchFamily="2" charset="-122"/>
                </a:endParaRPr>
              </a:p>
            </p:txBody>
          </p:sp>
          <p:sp>
            <p:nvSpPr>
              <p:cNvPr id="38" name="文本框 37"/>
              <p:cNvSpPr txBox="1"/>
              <p:nvPr/>
            </p:nvSpPr>
            <p:spPr>
              <a:xfrm>
                <a:off x="13655" y="3445"/>
                <a:ext cx="810" cy="685"/>
              </a:xfrm>
              <a:prstGeom prst="rect">
                <a:avLst/>
              </a:prstGeom>
              <a:noFill/>
            </p:spPr>
            <p:txBody>
              <a:bodyPr wrap="none" rtlCol="0" anchor="t">
                <a:spAutoFit/>
              </a:bodyPr>
              <a:lstStyle/>
              <a:p>
                <a:pPr algn="ctr">
                  <a:lnSpc>
                    <a:spcPct val="70000"/>
                  </a:lnSpc>
                </a:pPr>
                <a:r>
                  <a:rPr lang="en-US" altLang="zh-CN" sz="1600">
                    <a:solidFill>
                      <a:schemeClr val="bg1"/>
                    </a:solidFill>
                    <a:latin typeface="汉仪晓波花月圆W" charset="-122"/>
                    <a:ea typeface="汉仪晓波花月圆W" charset="-122"/>
                    <a:cs typeface="汉仪雅酷黑 45W" panose="020B0404020202020204" charset="-122"/>
                    <a:sym typeface="+mn-ea"/>
                  </a:rPr>
                  <a:t>LO</a:t>
                </a:r>
                <a:endParaRPr lang="en-US" altLang="zh-CN" sz="1600">
                  <a:solidFill>
                    <a:schemeClr val="bg1"/>
                  </a:solidFill>
                  <a:latin typeface="汉仪晓波花月圆W" charset="-122"/>
                  <a:ea typeface="汉仪晓波花月圆W" charset="-122"/>
                  <a:cs typeface="汉仪雅酷黑 45W" panose="020B0404020202020204" charset="-122"/>
                  <a:sym typeface="+mn-ea"/>
                </a:endParaRPr>
              </a:p>
              <a:p>
                <a:pPr algn="ctr">
                  <a:lnSpc>
                    <a:spcPct val="70000"/>
                  </a:lnSpc>
                </a:pPr>
                <a:r>
                  <a:rPr lang="en-US" altLang="zh-CN" sz="1600">
                    <a:solidFill>
                      <a:schemeClr val="bg1"/>
                    </a:solidFill>
                    <a:latin typeface="汉仪晓波花月圆W" charset="-122"/>
                    <a:ea typeface="汉仪晓波花月圆W" charset="-122"/>
                    <a:cs typeface="汉仪雅酷黑 45W" panose="020B0404020202020204" charset="-122"/>
                    <a:sym typeface="+mn-ea"/>
                  </a:rPr>
                  <a:t>GO</a:t>
                </a:r>
                <a:endParaRPr lang="en-US" altLang="zh-CN" sz="1600">
                  <a:solidFill>
                    <a:schemeClr val="bg1"/>
                  </a:solidFill>
                  <a:latin typeface="汉仪晓波花月圆W" charset="-122"/>
                  <a:ea typeface="汉仪晓波花月圆W" charset="-122"/>
                  <a:cs typeface="汉仪雅酷黑 45W" panose="020B0404020202020204" charset="-122"/>
                  <a:sym typeface="+mn-ea"/>
                </a:endParaRPr>
              </a:p>
            </p:txBody>
          </p:sp>
        </p:grpSp>
        <p:sp>
          <p:nvSpPr>
            <p:cNvPr id="39" name="文本框 38"/>
            <p:cNvSpPr txBox="1"/>
            <p:nvPr/>
          </p:nvSpPr>
          <p:spPr>
            <a:xfrm>
              <a:off x="2900" y="5908"/>
              <a:ext cx="2263" cy="580"/>
            </a:xfrm>
            <a:prstGeom prst="rect">
              <a:avLst/>
            </a:prstGeom>
            <a:noFill/>
          </p:spPr>
          <p:txBody>
            <a:bodyPr wrap="square" rtlCol="0">
              <a:spAutoFit/>
            </a:bodyPr>
            <a:lstStyle/>
            <a:p>
              <a:pPr algn="ctr"/>
              <a:r>
                <a:rPr lang="zh-CN" altLang="en-US" sz="1000" b="1">
                  <a:solidFill>
                    <a:schemeClr val="bg1"/>
                  </a:solidFill>
                  <a:latin typeface="汉仪晓波花月圆W" charset="-122"/>
                  <a:ea typeface="汉仪晓波花月圆W" charset="-122"/>
                  <a:cs typeface="汉仪晓波花月圆W" charset="-122"/>
                </a:rPr>
                <a:t>请输入公司名称</a:t>
              </a:r>
              <a:endParaRPr lang="zh-CN" altLang="en-US" sz="2800" b="1">
                <a:solidFill>
                  <a:schemeClr val="bg1"/>
                </a:solidFill>
                <a:latin typeface="汉仪晓波花月圆W" charset="-122"/>
                <a:ea typeface="汉仪晓波花月圆W" charset="-122"/>
                <a:cs typeface="汉仪晓波花月圆W" charset="-122"/>
              </a:endParaRPr>
            </a:p>
            <a:p>
              <a:pPr algn="ctr"/>
              <a:r>
                <a:rPr lang="en-US" altLang="zh-CN" sz="800" b="1">
                  <a:solidFill>
                    <a:schemeClr val="bg1"/>
                  </a:solidFill>
                  <a:latin typeface="汉仪晓波花月圆W" charset="-122"/>
                  <a:ea typeface="汉仪晓波花月圆W" charset="-122"/>
                  <a:cs typeface="汉仪晓波花月圆W" charset="-122"/>
                  <a:sym typeface="+mn-ea"/>
                </a:rPr>
                <a:t>T</a:t>
              </a:r>
              <a:r>
                <a:rPr lang="zh-CN" sz="800" b="1">
                  <a:solidFill>
                    <a:schemeClr val="bg1"/>
                  </a:solidFill>
                  <a:latin typeface="汉仪晓波花月圆W" charset="-122"/>
                  <a:ea typeface="汉仪晓波花月圆W" charset="-122"/>
                  <a:cs typeface="汉仪晓波花月圆W" charset="-122"/>
                  <a:sym typeface="+mn-ea"/>
                </a:rPr>
                <a:t>he company name</a:t>
              </a:r>
              <a:endParaRPr lang="zh-CN" altLang="en-US" sz="800" b="1">
                <a:solidFill>
                  <a:schemeClr val="bg1"/>
                </a:solidFill>
                <a:latin typeface="汉仪晓波花月圆W" charset="-122"/>
                <a:ea typeface="汉仪晓波花月圆W" charset="-122"/>
                <a:cs typeface="汉仪晓波花月圆W" charset="-122"/>
                <a:sym typeface="+mn-ea"/>
              </a:endParaRPr>
            </a:p>
          </p:txBody>
        </p:sp>
      </p:grpSp>
      <p:sp>
        <p:nvSpPr>
          <p:cNvPr id="4" name="圆角矩形 3"/>
          <p:cNvSpPr/>
          <p:nvPr/>
        </p:nvSpPr>
        <p:spPr>
          <a:xfrm rot="2700000">
            <a:off x="5735955" y="-702310"/>
            <a:ext cx="8262620" cy="8262620"/>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6355715" y="2610485"/>
            <a:ext cx="5836285" cy="1198880"/>
          </a:xfrm>
          <a:prstGeom prst="rect">
            <a:avLst/>
          </a:prstGeom>
          <a:noFill/>
        </p:spPr>
        <p:txBody>
          <a:bodyPr wrap="square" rtlCol="0" anchor="t">
            <a:spAutoFit/>
          </a:bodyPr>
          <a:lstStyle/>
          <a:p>
            <a:pPr algn="l"/>
            <a:r>
              <a:rPr lang="en-US" altLang="zh-CN" sz="4000" b="1" dirty="0" smtClean="0">
                <a:solidFill>
                  <a:schemeClr val="bg1"/>
                </a:solidFill>
                <a:latin typeface="Arial" panose="020B0604020202090204" pitchFamily="34" charset="0"/>
                <a:ea typeface="汉仪晓波花月圆W" charset="-122"/>
                <a:cs typeface="Arial" panose="020B0604020202090204" pitchFamily="34" charset="0"/>
                <a:sym typeface="+mn-ea"/>
              </a:rPr>
              <a:t>My </a:t>
            </a:r>
            <a:r>
              <a:rPr lang="en-US" altLang="zh-CN" sz="4000" b="1" dirty="0" err="1" smtClean="0">
                <a:solidFill>
                  <a:schemeClr val="bg1"/>
                </a:solidFill>
                <a:latin typeface="Arial" panose="020B0604020202090204" pitchFamily="34" charset="0"/>
                <a:ea typeface="汉仪晓波花月圆W" charset="-122"/>
                <a:cs typeface="Arial" panose="020B0604020202090204" pitchFamily="34" charset="0"/>
                <a:sym typeface="+mn-ea"/>
              </a:rPr>
              <a:t>TinyVerse Space</a:t>
            </a:r>
            <a:endParaRPr lang="zh-CN" altLang="en-US" sz="4000" b="1" dirty="0">
              <a:solidFill>
                <a:schemeClr val="bg1"/>
              </a:solidFill>
              <a:latin typeface="Arial" panose="020B0604020202090204" pitchFamily="34" charset="0"/>
              <a:ea typeface="汉仪晓波花月圆W" charset="-122"/>
              <a:cs typeface="Arial" panose="020B0604020202090204" pitchFamily="34" charset="0"/>
              <a:sym typeface="+mn-ea"/>
            </a:endParaRPr>
          </a:p>
          <a:p>
            <a:pPr algn="l"/>
            <a:r>
              <a:rPr lang="en-US" altLang="zh-CN" sz="1600" dirty="0" smtClean="0">
                <a:solidFill>
                  <a:schemeClr val="bg1"/>
                </a:solidFill>
                <a:latin typeface="Arial" panose="020B0604020202090204" pitchFamily="34" charset="0"/>
                <a:ea typeface="汉仪晓波花月圆W" charset="-122"/>
                <a:cs typeface="Arial" panose="020B0604020202090204" pitchFamily="34" charset="0"/>
                <a:sym typeface="+mn-ea"/>
              </a:rPr>
              <a:t>                            </a:t>
            </a:r>
            <a:r>
              <a:rPr lang="en-US" altLang="zh-CN" sz="1600" b="1" dirty="0" err="1" smtClean="0">
                <a:solidFill>
                  <a:schemeClr val="bg1"/>
                </a:solidFill>
                <a:latin typeface="Arial" panose="020B0604020202090204" pitchFamily="34" charset="0"/>
                <a:ea typeface="汉仪晓波花月圆W" charset="-122"/>
                <a:cs typeface="Arial" panose="020B0604020202090204" pitchFamily="34" charset="0"/>
                <a:sym typeface="+mn-ea"/>
              </a:rPr>
              <a:t>Tinyverse</a:t>
            </a:r>
            <a:r>
              <a:rPr lang="en-US" altLang="zh-CN" sz="1600" b="1" dirty="0" smtClean="0">
                <a:solidFill>
                  <a:schemeClr val="bg1"/>
                </a:solidFill>
                <a:latin typeface="Arial" panose="020B0604020202090204" pitchFamily="34" charset="0"/>
                <a:ea typeface="汉仪晓波花月圆W" charset="-122"/>
                <a:cs typeface="Arial" panose="020B0604020202090204" pitchFamily="34" charset="0"/>
                <a:sym typeface="+mn-ea"/>
              </a:rPr>
              <a:t> Space</a:t>
            </a:r>
            <a:endParaRPr lang="en-US" altLang="zh-CN" sz="1600" b="1" dirty="0" smtClean="0">
              <a:solidFill>
                <a:schemeClr val="bg1"/>
              </a:solidFill>
              <a:latin typeface="Arial" panose="020B0604020202090204" pitchFamily="34" charset="0"/>
              <a:ea typeface="汉仪晓波花月圆W" charset="-122"/>
              <a:cs typeface="Arial" panose="020B0604020202090204" pitchFamily="34" charset="0"/>
              <a:sym typeface="+mn-ea"/>
            </a:endParaRPr>
          </a:p>
          <a:p>
            <a:pPr algn="l"/>
            <a:endParaRPr lang="zh-CN" altLang="en-US" sz="1600" dirty="0">
              <a:solidFill>
                <a:schemeClr val="bg1"/>
              </a:solidFill>
              <a:latin typeface="汉仪晓波花月圆W" charset="-122"/>
              <a:ea typeface="汉仪晓波花月圆W" charset="-122"/>
              <a:cs typeface="汉仪晓波花月圆W" charset="-122"/>
              <a:sym typeface="+mn-ea"/>
            </a:endParaRPr>
          </a:p>
        </p:txBody>
      </p:sp>
      <p:grpSp>
        <p:nvGrpSpPr>
          <p:cNvPr id="40" name="组合 39"/>
          <p:cNvGrpSpPr/>
          <p:nvPr/>
        </p:nvGrpSpPr>
        <p:grpSpPr>
          <a:xfrm>
            <a:off x="1676400" y="1541145"/>
            <a:ext cx="2330450" cy="4450080"/>
            <a:chOff x="2198" y="1896"/>
            <a:chExt cx="3670" cy="7008"/>
          </a:xfrm>
        </p:grpSpPr>
        <p:grpSp>
          <p:nvGrpSpPr>
            <p:cNvPr id="23" name="组合 22"/>
            <p:cNvGrpSpPr/>
            <p:nvPr/>
          </p:nvGrpSpPr>
          <p:grpSpPr>
            <a:xfrm>
              <a:off x="2198" y="1896"/>
              <a:ext cx="3670" cy="7008"/>
              <a:chOff x="3211" y="2865"/>
              <a:chExt cx="4170" cy="7562"/>
            </a:xfrm>
            <a:effectLst>
              <a:outerShdw blurRad="190500" sx="102000" sy="102000" algn="ctr" rotWithShape="0">
                <a:srgbClr val="717DE1">
                  <a:alpha val="40000"/>
                </a:srgbClr>
              </a:outerShdw>
            </a:effectLst>
          </p:grpSpPr>
          <p:grpSp>
            <p:nvGrpSpPr>
              <p:cNvPr id="7" name="组合 6"/>
              <p:cNvGrpSpPr/>
              <p:nvPr/>
            </p:nvGrpSpPr>
            <p:grpSpPr>
              <a:xfrm>
                <a:off x="3288" y="2865"/>
                <a:ext cx="4010" cy="7562"/>
                <a:chOff x="3915" y="2999"/>
                <a:chExt cx="6282" cy="11840"/>
              </a:xfrm>
            </p:grpSpPr>
            <p:sp>
              <p:nvSpPr>
                <p:cNvPr id="8" name="圆角矩形 7"/>
                <p:cNvSpPr/>
                <p:nvPr/>
              </p:nvSpPr>
              <p:spPr>
                <a:xfrm>
                  <a:off x="3915" y="2999"/>
                  <a:ext cx="6283" cy="11841"/>
                </a:xfrm>
                <a:prstGeom prst="roundRect">
                  <a:avLst>
                    <a:gd name="adj" fmla="val 10301"/>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圆角矩形 8"/>
                <p:cNvSpPr/>
                <p:nvPr/>
              </p:nvSpPr>
              <p:spPr>
                <a:xfrm>
                  <a:off x="4192" y="3254"/>
                  <a:ext cx="5728" cy="11331"/>
                </a:xfrm>
                <a:prstGeom prst="roundRect">
                  <a:avLst>
                    <a:gd name="adj" fmla="val 9257"/>
                  </a:avLst>
                </a:prstGeom>
                <a:solidFill>
                  <a:srgbClr val="FAF7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a:off x="5548" y="2999"/>
                  <a:ext cx="3016" cy="688"/>
                </a:xfrm>
                <a:prstGeom prst="roundRect">
                  <a:avLst>
                    <a:gd name="adj" fmla="val 497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角矩形 10"/>
                <p:cNvSpPr/>
                <p:nvPr/>
              </p:nvSpPr>
              <p:spPr>
                <a:xfrm>
                  <a:off x="6613" y="3307"/>
                  <a:ext cx="888" cy="133"/>
                </a:xfrm>
                <a:prstGeom prst="roundRect">
                  <a:avLst>
                    <a:gd name="adj" fmla="val 50000"/>
                  </a:avLst>
                </a:prstGeom>
                <a:solidFill>
                  <a:srgbClr val="E4E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圆角矩形 13"/>
                <p:cNvSpPr/>
                <p:nvPr/>
              </p:nvSpPr>
              <p:spPr>
                <a:xfrm>
                  <a:off x="7663" y="3307"/>
                  <a:ext cx="130" cy="133"/>
                </a:xfrm>
                <a:prstGeom prst="roundRect">
                  <a:avLst>
                    <a:gd name="adj" fmla="val 50000"/>
                  </a:avLst>
                </a:prstGeom>
                <a:solidFill>
                  <a:srgbClr val="E4E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圆角矩形 14"/>
              <p:cNvSpPr/>
              <p:nvPr/>
            </p:nvSpPr>
            <p:spPr>
              <a:xfrm>
                <a:off x="3211" y="3711"/>
                <a:ext cx="184" cy="454"/>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圆角矩形 16"/>
              <p:cNvSpPr/>
              <p:nvPr/>
            </p:nvSpPr>
            <p:spPr>
              <a:xfrm>
                <a:off x="3211" y="4399"/>
                <a:ext cx="184" cy="567"/>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a:off x="3211" y="5002"/>
                <a:ext cx="184" cy="567"/>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p:nvSpPr>
            <p:spPr>
              <a:xfrm>
                <a:off x="7197" y="4165"/>
                <a:ext cx="184" cy="1134"/>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文本框 12"/>
            <p:cNvSpPr txBox="1"/>
            <p:nvPr/>
          </p:nvSpPr>
          <p:spPr>
            <a:xfrm>
              <a:off x="3625" y="4563"/>
              <a:ext cx="810" cy="685"/>
            </a:xfrm>
            <a:prstGeom prst="rect">
              <a:avLst/>
            </a:prstGeom>
            <a:noFill/>
          </p:spPr>
          <p:txBody>
            <a:bodyPr wrap="none" rtlCol="0" anchor="t">
              <a:spAutoFit/>
            </a:bodyPr>
            <a:lstStyle/>
            <a:p>
              <a:pPr algn="ctr">
                <a:lnSpc>
                  <a:spcPct val="70000"/>
                </a:lnSpc>
              </a:pPr>
              <a:r>
                <a:rPr lang="en-US" altLang="zh-CN" sz="1600" dirty="0">
                  <a:solidFill>
                    <a:schemeClr val="bg1"/>
                  </a:solidFill>
                  <a:latin typeface="汉仪晓波花月圆W" charset="-122"/>
                  <a:ea typeface="汉仪晓波花月圆W" charset="-122"/>
                  <a:cs typeface="汉仪雅酷黑 45W" panose="020B0404020202020204" charset="-122"/>
                  <a:sym typeface="+mn-ea"/>
                </a:rPr>
                <a:t>LO</a:t>
              </a:r>
              <a:endParaRPr lang="en-US" altLang="zh-CN" sz="1600" dirty="0">
                <a:solidFill>
                  <a:schemeClr val="bg1"/>
                </a:solidFill>
                <a:latin typeface="汉仪晓波花月圆W" charset="-122"/>
                <a:ea typeface="汉仪晓波花月圆W" charset="-122"/>
                <a:cs typeface="汉仪雅酷黑 45W" panose="020B0404020202020204" charset="-122"/>
                <a:sym typeface="+mn-ea"/>
              </a:endParaRPr>
            </a:p>
            <a:p>
              <a:pPr algn="ctr">
                <a:lnSpc>
                  <a:spcPct val="70000"/>
                </a:lnSpc>
              </a:pPr>
              <a:r>
                <a:rPr lang="en-US" altLang="zh-CN" sz="1600" dirty="0">
                  <a:solidFill>
                    <a:schemeClr val="bg1"/>
                  </a:solidFill>
                  <a:latin typeface="汉仪晓波花月圆W" charset="-122"/>
                  <a:ea typeface="汉仪晓波花月圆W" charset="-122"/>
                  <a:cs typeface="汉仪雅酷黑 45W" panose="020B0404020202020204" charset="-122"/>
                  <a:sym typeface="+mn-ea"/>
                </a:rPr>
                <a:t>GO</a:t>
              </a:r>
              <a:endParaRPr lang="en-US" altLang="zh-CN" sz="1600" dirty="0">
                <a:solidFill>
                  <a:schemeClr val="bg1"/>
                </a:solidFill>
                <a:latin typeface="汉仪晓波花月圆W" charset="-122"/>
                <a:ea typeface="汉仪晓波花月圆W" charset="-122"/>
                <a:cs typeface="汉仪雅酷黑 45W" panose="020B0404020202020204" charset="-122"/>
                <a:sym typeface="+mn-ea"/>
              </a:endParaRPr>
            </a:p>
          </p:txBody>
        </p:sp>
      </p:grpSp>
      <p:sp>
        <p:nvSpPr>
          <p:cNvPr id="18" name="文本框 17"/>
          <p:cNvSpPr txBox="1"/>
          <p:nvPr/>
        </p:nvSpPr>
        <p:spPr>
          <a:xfrm>
            <a:off x="6386945" y="3882390"/>
            <a:ext cx="6321692" cy="307777"/>
          </a:xfrm>
          <a:prstGeom prst="rect">
            <a:avLst/>
          </a:prstGeom>
          <a:noFill/>
        </p:spPr>
        <p:txBody>
          <a:bodyPr wrap="square" rtlCol="0">
            <a:spAutoFit/>
          </a:bodyPr>
          <a:lstStyle/>
          <a:p>
            <a:r>
              <a:rPr lang="en-US" altLang="zh-CN" sz="1400" b="1" dirty="0">
                <a:solidFill>
                  <a:schemeClr val="bg1"/>
                </a:solidFill>
                <a:latin typeface="Arial" panose="020B0604020202090204" pitchFamily="34" charset="0"/>
                <a:ea typeface="微软雅黑" pitchFamily="34" charset="-122"/>
                <a:cs typeface="Arial" panose="020B0604020202090204" pitchFamily="34" charset="0"/>
              </a:rPr>
              <a:t>Secure storage and management tools for personal privacy data</a:t>
            </a:r>
            <a:endParaRPr lang="zh-CN" altLang="en-US" sz="1400" b="1" dirty="0">
              <a:solidFill>
                <a:schemeClr val="bg1"/>
              </a:solidFill>
              <a:latin typeface="Arial" panose="020B0604020202090204" pitchFamily="34" charset="0"/>
              <a:ea typeface="微软雅黑" pitchFamily="34" charset="-122"/>
              <a:cs typeface="Arial" panose="020B0604020202090204" pitchFamily="34" charset="0"/>
            </a:endParaRPr>
          </a:p>
        </p:txBody>
      </p:sp>
      <p:pic>
        <p:nvPicPr>
          <p:cNvPr id="41" name="图片 40" descr="资源 3"/>
          <p:cNvPicPr>
            <a:picLocks noChangeAspect="1"/>
          </p:cNvPicPr>
          <p:nvPr/>
        </p:nvPicPr>
        <p:blipFill>
          <a:blip r:embed="rId1"/>
          <a:stretch>
            <a:fillRect/>
          </a:stretch>
        </p:blipFill>
        <p:spPr>
          <a:xfrm>
            <a:off x="2522285" y="2830301"/>
            <a:ext cx="614045" cy="667385"/>
          </a:xfrm>
          <a:prstGeom prst="rect">
            <a:avLst/>
          </a:prstGeom>
        </p:spPr>
      </p:pic>
      <p:sp>
        <p:nvSpPr>
          <p:cNvPr id="42" name="文本框 41"/>
          <p:cNvSpPr txBox="1"/>
          <p:nvPr/>
        </p:nvSpPr>
        <p:spPr>
          <a:xfrm>
            <a:off x="2122170" y="4088765"/>
            <a:ext cx="1437005" cy="275590"/>
          </a:xfrm>
          <a:prstGeom prst="rect">
            <a:avLst/>
          </a:prstGeom>
          <a:noFill/>
        </p:spPr>
        <p:txBody>
          <a:bodyPr wrap="square" rtlCol="0">
            <a:spAutoFit/>
          </a:bodyPr>
          <a:lstStyle/>
          <a:p>
            <a:pPr algn="ctr"/>
            <a:r>
              <a:rPr lang="en-US" altLang="zh-CN" sz="1200" b="1" dirty="0" err="1" smtClean="0">
                <a:solidFill>
                  <a:srgbClr val="717DE1"/>
                </a:solidFill>
                <a:latin typeface="Arial" panose="020B0604020202090204" pitchFamily="34" charset="0"/>
                <a:ea typeface="微软雅黑" pitchFamily="34" charset="-122"/>
                <a:cs typeface="Arial" panose="020B0604020202090204" pitchFamily="34" charset="0"/>
                <a:sym typeface="+mn-ea"/>
              </a:rPr>
              <a:t>TinyVerse </a:t>
            </a:r>
            <a:r>
              <a:rPr lang="en-US" altLang="zh-CN" sz="1200" b="1" dirty="0" err="1" smtClean="0">
                <a:solidFill>
                  <a:srgbClr val="717DE1"/>
                </a:solidFill>
                <a:latin typeface="Arial" panose="020B0604020202090204" pitchFamily="34" charset="0"/>
                <a:ea typeface="微软雅黑" pitchFamily="34" charset="-122"/>
                <a:cs typeface="Arial" panose="020B0604020202090204" pitchFamily="34" charset="0"/>
                <a:sym typeface="+mn-ea"/>
              </a:rPr>
              <a:t>Space</a:t>
            </a:r>
            <a:endParaRPr lang="en-US" altLang="zh-CN" sz="1200" b="1" dirty="0" err="1" smtClean="0">
              <a:solidFill>
                <a:srgbClr val="717DE1"/>
              </a:solidFill>
              <a:latin typeface="Arial" panose="020B0604020202090204" pitchFamily="34" charset="0"/>
              <a:ea typeface="微软雅黑" pitchFamily="34" charset="-122"/>
              <a:cs typeface="Arial" panose="020B0604020202090204" pitchFamily="34" charset="0"/>
              <a:sym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AF7FA"/>
        </a:solidFill>
        <a:effectLst/>
      </p:bgPr>
    </p:bg>
    <p:spTree>
      <p:nvGrpSpPr>
        <p:cNvPr id="1" name=""/>
        <p:cNvGrpSpPr/>
        <p:nvPr/>
      </p:nvGrpSpPr>
      <p:grpSpPr>
        <a:xfrm>
          <a:off x="0" y="0"/>
          <a:ext cx="0" cy="0"/>
          <a:chOff x="0" y="0"/>
          <a:chExt cx="0" cy="0"/>
        </a:xfrm>
      </p:grpSpPr>
      <p:sp>
        <p:nvSpPr>
          <p:cNvPr id="4" name="圆角矩形 3"/>
          <p:cNvSpPr/>
          <p:nvPr/>
        </p:nvSpPr>
        <p:spPr>
          <a:xfrm rot="2700000">
            <a:off x="2314575" y="2035810"/>
            <a:ext cx="9208770" cy="9208770"/>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rot="2700000">
            <a:off x="349885" y="328295"/>
            <a:ext cx="465455" cy="465455"/>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p:cNvSpPr txBox="1"/>
          <p:nvPr/>
        </p:nvSpPr>
        <p:spPr>
          <a:xfrm>
            <a:off x="911860" y="361950"/>
            <a:ext cx="8232139" cy="400110"/>
          </a:xfrm>
          <a:prstGeom prst="rect">
            <a:avLst/>
          </a:prstGeom>
          <a:noFill/>
        </p:spPr>
        <p:txBody>
          <a:bodyPr wrap="square" rtlCol="0">
            <a:spAutoFit/>
          </a:bodyPr>
          <a:lstStyle/>
          <a:p>
            <a:r>
              <a:rPr lang="en-US" altLang="zh-CN" sz="2000" b="1" dirty="0" smtClean="0">
                <a:solidFill>
                  <a:srgbClr val="717DE1"/>
                </a:solidFill>
                <a:latin typeface="+mj-ea"/>
                <a:cs typeface="汉仪晓波花月圆W" charset="-122"/>
              </a:rPr>
              <a:t>Let </a:t>
            </a:r>
            <a:r>
              <a:rPr lang="en-US" altLang="zh-CN" sz="2000" b="1" dirty="0">
                <a:solidFill>
                  <a:srgbClr val="717DE1"/>
                </a:solidFill>
                <a:latin typeface="+mj-ea"/>
                <a:cs typeface="汉仪晓波花月圆W" charset="-122"/>
              </a:rPr>
              <a:t>us start experiencing and enjoying the fun of web3</a:t>
            </a:r>
            <a:endParaRPr lang="zh-CN" altLang="en-US" sz="2000" b="1" dirty="0">
              <a:solidFill>
                <a:srgbClr val="717DE1"/>
              </a:solidFill>
              <a:latin typeface="+mj-ea"/>
              <a:cs typeface="汉仪晓波花月圆W" charset="-122"/>
            </a:endParaRPr>
          </a:p>
        </p:txBody>
      </p:sp>
      <p:sp>
        <p:nvSpPr>
          <p:cNvPr id="20" name="文本框 19"/>
          <p:cNvSpPr txBox="1"/>
          <p:nvPr/>
        </p:nvSpPr>
        <p:spPr>
          <a:xfrm>
            <a:off x="4400550" y="3981450"/>
            <a:ext cx="5570220" cy="753110"/>
          </a:xfrm>
          <a:prstGeom prst="rect">
            <a:avLst/>
          </a:prstGeom>
          <a:noFill/>
        </p:spPr>
        <p:txBody>
          <a:bodyPr wrap="square" rtlCol="0" anchor="t">
            <a:spAutoFit/>
          </a:bodyPr>
          <a:lstStyle/>
          <a:p>
            <a:r>
              <a:rPr lang="en-US" altLang="zh-CN" dirty="0">
                <a:solidFill>
                  <a:schemeClr val="bg1"/>
                </a:solidFill>
                <a:latin typeface="Bahnschrift Light" panose="020B0502040204020203" pitchFamily="34" charset="0"/>
                <a:ea typeface="汉仪晓波花月圆W" charset="-122"/>
                <a:cs typeface="汉仪雅酷黑 45W" panose="020B0404020202020204" charset="-122"/>
                <a:sym typeface="+mn-ea"/>
              </a:rPr>
              <a:t>W</a:t>
            </a:r>
            <a:r>
              <a:rPr lang="en-US" altLang="zh-CN" dirty="0" smtClean="0">
                <a:solidFill>
                  <a:schemeClr val="bg1"/>
                </a:solidFill>
                <a:latin typeface="Bahnschrift Light" panose="020B0502040204020203" pitchFamily="34" charset="0"/>
                <a:ea typeface="汉仪晓波花月圆W" charset="-122"/>
                <a:cs typeface="汉仪雅酷黑 45W" panose="020B0404020202020204" charset="-122"/>
                <a:sym typeface="+mn-ea"/>
              </a:rPr>
              <a:t>ebsite:   </a:t>
            </a:r>
            <a:r>
              <a:rPr lang="en-US" altLang="zh-CN" dirty="0">
                <a:solidFill>
                  <a:schemeClr val="bg1"/>
                </a:solidFill>
                <a:latin typeface="Bahnschrift Light" panose="020B0502040204020203" pitchFamily="34" charset="0"/>
                <a:ea typeface="汉仪晓波花月圆W" charset="-122"/>
                <a:cs typeface="汉仪雅酷黑 45W" panose="020B0404020202020204" charset="-122"/>
                <a:sym typeface="+mn-ea"/>
              </a:rPr>
              <a:t>https://tinyverse.space</a:t>
            </a:r>
            <a:endParaRPr lang="en-US" altLang="zh-CN" dirty="0">
              <a:solidFill>
                <a:schemeClr val="bg1"/>
              </a:solidFill>
              <a:latin typeface="Bahnschrift Light" panose="020B0502040204020203" pitchFamily="34" charset="0"/>
              <a:ea typeface="汉仪晓波花月圆W" charset="-122"/>
              <a:cs typeface="汉仪雅酷黑 45W" panose="020B0404020202020204" charset="-122"/>
              <a:sym typeface="+mn-ea"/>
            </a:endParaRPr>
          </a:p>
          <a:p>
            <a:r>
              <a:rPr lang="en-US" altLang="zh-CN" dirty="0">
                <a:solidFill>
                  <a:schemeClr val="bg1"/>
                </a:solidFill>
                <a:latin typeface="Bahnschrift Light" panose="020B0502040204020203" pitchFamily="34" charset="0"/>
                <a:ea typeface="汉仪晓波花月圆W" charset="-122"/>
                <a:cs typeface="汉仪雅酷黑 45W" panose="020B0404020202020204" charset="-122"/>
                <a:sym typeface="+mn-ea"/>
              </a:rPr>
              <a:t>Demo https://service.tinyverse.space</a:t>
            </a:r>
            <a:endParaRPr lang="en-US" altLang="zh-CN" sz="2400" dirty="0">
              <a:solidFill>
                <a:schemeClr val="bg1"/>
              </a:solidFill>
              <a:latin typeface="Bahnschrift Light" panose="020B0502040204020203" pitchFamily="34" charset="0"/>
              <a:ea typeface="汉仪晓波花月圆W" charset="-122"/>
              <a:cs typeface="汉仪雅酷黑 45W" panose="020B0404020202020204" charset="-122"/>
              <a:sym typeface="+mn-ea"/>
            </a:endParaRPr>
          </a:p>
          <a:p>
            <a:r>
              <a:rPr lang="en-US" altLang="zh-CN" sz="700" dirty="0" smtClean="0">
                <a:solidFill>
                  <a:schemeClr val="bg1"/>
                </a:solidFill>
                <a:latin typeface="汉仪晓波花月圆W" charset="-122"/>
                <a:ea typeface="汉仪晓波花月圆W" charset="-122"/>
                <a:cs typeface="汉仪雅酷黑 45W" panose="020B0404020202020204" charset="-122"/>
                <a:sym typeface="+mn-ea"/>
              </a:rPr>
              <a:t> </a:t>
            </a:r>
            <a:endParaRPr lang="en-US" altLang="zh-CN" sz="700" dirty="0">
              <a:solidFill>
                <a:schemeClr val="bg1"/>
              </a:solidFill>
              <a:latin typeface="汉仪晓波花月圆W" charset="-122"/>
              <a:ea typeface="汉仪晓波花月圆W" charset="-122"/>
              <a:cs typeface="汉仪雅酷黑 45W" panose="020B0404020202020204" charset="-122"/>
              <a:sym typeface="+mn-ea"/>
            </a:endParaRPr>
          </a:p>
        </p:txBody>
      </p:sp>
      <p:sp>
        <p:nvSpPr>
          <p:cNvPr id="31" name="椭圆 30"/>
          <p:cNvSpPr/>
          <p:nvPr/>
        </p:nvSpPr>
        <p:spPr>
          <a:xfrm>
            <a:off x="5158105" y="1988820"/>
            <a:ext cx="955040" cy="899795"/>
          </a:xfrm>
          <a:prstGeom prst="ellipse">
            <a:avLst/>
          </a:prstGeom>
          <a:solidFill>
            <a:srgbClr val="ADA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solidFill>
                <a:schemeClr val="bg1"/>
              </a:solidFill>
              <a:latin typeface="Arial Narrow" panose="020B0606020202030204" pitchFamily="34" charset="0"/>
              <a:ea typeface="汉仪晓波花月圆W" charset="-122"/>
              <a:cs typeface="汉仪雅酷黑 45W" panose="020B0404020202020204" charset="-122"/>
            </a:endParaRPr>
          </a:p>
        </p:txBody>
      </p:sp>
      <p:sp>
        <p:nvSpPr>
          <p:cNvPr id="21" name="椭圆 20"/>
          <p:cNvSpPr/>
          <p:nvPr/>
        </p:nvSpPr>
        <p:spPr>
          <a:xfrm>
            <a:off x="6441440" y="1988820"/>
            <a:ext cx="955040" cy="899795"/>
          </a:xfrm>
          <a:prstGeom prst="ellipse">
            <a:avLst/>
          </a:prstGeom>
          <a:solidFill>
            <a:srgbClr val="ADA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solidFill>
                <a:schemeClr val="bg1"/>
              </a:solidFill>
              <a:latin typeface="Arial Narrow" panose="020B0606020202030204" pitchFamily="34" charset="0"/>
              <a:ea typeface="汉仪晓波花月圆W" charset="-122"/>
              <a:cs typeface="汉仪雅酷黑 45W" panose="020B0404020202020204" charset="-122"/>
            </a:endParaRPr>
          </a:p>
        </p:txBody>
      </p:sp>
      <p:sp>
        <p:nvSpPr>
          <p:cNvPr id="24" name="椭圆 23"/>
          <p:cNvSpPr/>
          <p:nvPr/>
        </p:nvSpPr>
        <p:spPr>
          <a:xfrm>
            <a:off x="7724775" y="1988820"/>
            <a:ext cx="955040" cy="899795"/>
          </a:xfrm>
          <a:prstGeom prst="ellipse">
            <a:avLst/>
          </a:prstGeom>
          <a:solidFill>
            <a:srgbClr val="ADA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bg1"/>
                </a:solidFill>
                <a:latin typeface="Arial Narrow" panose="020B0606020202030204" pitchFamily="34" charset="0"/>
                <a:ea typeface="汉仪晓波花月圆W" charset="-122"/>
                <a:cs typeface="汉仪雅酷黑 45W" panose="020B0404020202020204" charset="-122"/>
              </a:rPr>
              <a:t>Safe</a:t>
            </a:r>
            <a:endParaRPr lang="zh-CN" altLang="en-US" b="1" dirty="0">
              <a:solidFill>
                <a:schemeClr val="bg1"/>
              </a:solidFill>
              <a:latin typeface="Arial Narrow" panose="020B0606020202030204" pitchFamily="34" charset="0"/>
              <a:ea typeface="汉仪晓波花月圆W" charset="-122"/>
              <a:cs typeface="汉仪雅酷黑 45W" panose="020B0404020202020204" charset="-122"/>
            </a:endParaRPr>
          </a:p>
        </p:txBody>
      </p:sp>
      <p:sp>
        <p:nvSpPr>
          <p:cNvPr id="3" name="文本框 2"/>
          <p:cNvSpPr txBox="1"/>
          <p:nvPr/>
        </p:nvSpPr>
        <p:spPr>
          <a:xfrm>
            <a:off x="5069328" y="2115551"/>
            <a:ext cx="1132593" cy="646331"/>
          </a:xfrm>
          <a:prstGeom prst="rect">
            <a:avLst/>
          </a:prstGeom>
          <a:noFill/>
        </p:spPr>
        <p:txBody>
          <a:bodyPr wrap="square" rtlCol="0">
            <a:spAutoFit/>
          </a:bodyPr>
          <a:lstStyle/>
          <a:p>
            <a:pPr algn="ctr"/>
            <a:r>
              <a:rPr lang="en-US" altLang="zh-CN" b="1" dirty="0">
                <a:solidFill>
                  <a:schemeClr val="bg1"/>
                </a:solidFill>
                <a:latin typeface="Arial Narrow" panose="020B0606020202030204" pitchFamily="34" charset="0"/>
                <a:ea typeface="汉仪晓波花月圆W" charset="-122"/>
                <a:cs typeface="汉仪雅酷黑 45W" panose="020B0404020202020204" charset="-122"/>
              </a:rPr>
              <a:t>Open-source</a:t>
            </a:r>
            <a:endParaRPr lang="zh-CN" altLang="en-US" b="1" dirty="0">
              <a:solidFill>
                <a:schemeClr val="bg1"/>
              </a:solidFill>
              <a:latin typeface="Arial Narrow" panose="020B0606020202030204" pitchFamily="34" charset="0"/>
              <a:ea typeface="汉仪晓波花月圆W" charset="-122"/>
              <a:cs typeface="汉仪雅酷黑 45W" panose="020B0404020202020204" charset="-122"/>
            </a:endParaRPr>
          </a:p>
        </p:txBody>
      </p:sp>
      <p:sp>
        <p:nvSpPr>
          <p:cNvPr id="10" name="文本框 9"/>
          <p:cNvSpPr txBox="1"/>
          <p:nvPr/>
        </p:nvSpPr>
        <p:spPr>
          <a:xfrm>
            <a:off x="6393303" y="2115551"/>
            <a:ext cx="1051313" cy="646331"/>
          </a:xfrm>
          <a:prstGeom prst="rect">
            <a:avLst/>
          </a:prstGeom>
          <a:noFill/>
        </p:spPr>
        <p:txBody>
          <a:bodyPr wrap="square" rtlCol="0">
            <a:spAutoFit/>
          </a:bodyPr>
          <a:lstStyle/>
          <a:p>
            <a:pPr algn="ctr"/>
            <a:r>
              <a:rPr lang="en-US" altLang="zh-CN" b="1" dirty="0">
                <a:solidFill>
                  <a:schemeClr val="bg1"/>
                </a:solidFill>
                <a:latin typeface="Arial Narrow" panose="020B0606020202030204" pitchFamily="34" charset="0"/>
                <a:ea typeface="汉仪晓波花月圆W" charset="-122"/>
                <a:cs typeface="汉仪雅酷黑 45W" panose="020B0404020202020204" charset="-122"/>
              </a:rPr>
              <a:t>Decentralized</a:t>
            </a:r>
            <a:endParaRPr lang="zh-CN" altLang="en-US" b="1" dirty="0">
              <a:solidFill>
                <a:schemeClr val="bg1"/>
              </a:solidFill>
              <a:latin typeface="Arial Narrow" panose="020B0606020202030204" pitchFamily="34" charset="0"/>
              <a:ea typeface="汉仪晓波花月圆W" charset="-122"/>
              <a:cs typeface="汉仪雅酷黑 45W" panose="020B040402020202020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rot="2700000">
            <a:off x="-4655820" y="-2479675"/>
            <a:ext cx="7818120" cy="7818120"/>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圆角矩形 3"/>
          <p:cNvSpPr/>
          <p:nvPr/>
        </p:nvSpPr>
        <p:spPr>
          <a:xfrm rot="2700000">
            <a:off x="6032205" y="-1416888"/>
            <a:ext cx="8262620" cy="9100544"/>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5932805" y="2875598"/>
            <a:ext cx="4866259" cy="584775"/>
          </a:xfrm>
          <a:prstGeom prst="rect">
            <a:avLst/>
          </a:prstGeom>
          <a:noFill/>
        </p:spPr>
        <p:txBody>
          <a:bodyPr wrap="square" rtlCol="0">
            <a:spAutoFit/>
          </a:bodyPr>
          <a:lstStyle/>
          <a:p>
            <a:pPr algn="dist">
              <a:lnSpc>
                <a:spcPct val="100000"/>
              </a:lnSpc>
              <a:spcBef>
                <a:spcPts val="0"/>
              </a:spcBef>
              <a:spcAft>
                <a:spcPts val="0"/>
              </a:spcAft>
            </a:pPr>
            <a:r>
              <a:rPr lang="en-US" altLang="zh-CN" sz="3200" dirty="0">
                <a:solidFill>
                  <a:schemeClr val="bg1"/>
                </a:solidFill>
                <a:latin typeface="Arial Narrow" panose="020B0606020202030204" pitchFamily="34" charset="0"/>
                <a:ea typeface="汉仪晓波花月圆W" charset="-122"/>
                <a:cs typeface="汉仪晓波花月圆W" charset="-122"/>
              </a:rPr>
              <a:t>Looking forward to seeing </a:t>
            </a:r>
            <a:r>
              <a:rPr lang="en-US" altLang="zh-CN" sz="3200" dirty="0" smtClean="0">
                <a:solidFill>
                  <a:schemeClr val="bg1"/>
                </a:solidFill>
                <a:latin typeface="Arial Narrow" panose="020B0606020202030204" pitchFamily="34" charset="0"/>
                <a:ea typeface="汉仪晓波花月圆W" charset="-122"/>
                <a:cs typeface="汉仪晓波花月圆W" charset="-122"/>
              </a:rPr>
              <a:t>you</a:t>
            </a:r>
            <a:endParaRPr lang="zh-CN" altLang="en-US" dirty="0">
              <a:solidFill>
                <a:schemeClr val="bg1"/>
              </a:solidFill>
              <a:latin typeface="汉仪晓波花月圆W" charset="-122"/>
              <a:ea typeface="汉仪晓波花月圆W" charset="-122"/>
              <a:cs typeface="汉仪晓波花月圆W"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7FA"/>
        </a:solidFill>
        <a:effectLst/>
      </p:bgPr>
    </p:bg>
    <p:spTree>
      <p:nvGrpSpPr>
        <p:cNvPr id="1" name=""/>
        <p:cNvGrpSpPr/>
        <p:nvPr/>
      </p:nvGrpSpPr>
      <p:grpSpPr>
        <a:xfrm>
          <a:off x="0" y="0"/>
          <a:ext cx="0" cy="0"/>
          <a:chOff x="0" y="0"/>
          <a:chExt cx="0" cy="0"/>
        </a:xfrm>
      </p:grpSpPr>
      <p:sp>
        <p:nvSpPr>
          <p:cNvPr id="2" name="圆角矩形 1"/>
          <p:cNvSpPr/>
          <p:nvPr/>
        </p:nvSpPr>
        <p:spPr>
          <a:xfrm rot="2700000">
            <a:off x="349885" y="328295"/>
            <a:ext cx="465455" cy="465455"/>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p:cNvSpPr txBox="1"/>
          <p:nvPr/>
        </p:nvSpPr>
        <p:spPr>
          <a:xfrm>
            <a:off x="896620" y="377190"/>
            <a:ext cx="7847330" cy="400110"/>
          </a:xfrm>
          <a:prstGeom prst="rect">
            <a:avLst/>
          </a:prstGeom>
          <a:noFill/>
        </p:spPr>
        <p:txBody>
          <a:bodyPr wrap="square" rtlCol="0">
            <a:spAutoFit/>
          </a:bodyPr>
          <a:lstStyle/>
          <a:p>
            <a:r>
              <a:rPr lang="en-US" altLang="zh-CN" sz="2000" b="1" dirty="0" smtClean="0">
                <a:solidFill>
                  <a:srgbClr val="717DE1"/>
                </a:solidFill>
                <a:latin typeface="Arial" panose="020B0604020202090204" pitchFamily="34" charset="0"/>
                <a:ea typeface="+mj-ea"/>
                <a:cs typeface="Arial" panose="020B0604020202090204" pitchFamily="34" charset="0"/>
              </a:rPr>
              <a:t>Product Background</a:t>
            </a:r>
            <a:endParaRPr lang="zh-CN" altLang="en-US" sz="2000" b="1" dirty="0" smtClean="0">
              <a:solidFill>
                <a:srgbClr val="717DE1"/>
              </a:solidFill>
              <a:latin typeface="Arial" panose="020B0604020202090204" pitchFamily="34" charset="0"/>
              <a:ea typeface="+mj-ea"/>
              <a:cs typeface="Arial" panose="020B0604020202090204" pitchFamily="34" charset="0"/>
            </a:endParaRPr>
          </a:p>
        </p:txBody>
      </p:sp>
      <p:sp>
        <p:nvSpPr>
          <p:cNvPr id="87" name="圆角矩形 86"/>
          <p:cNvSpPr/>
          <p:nvPr/>
        </p:nvSpPr>
        <p:spPr>
          <a:xfrm rot="2700000">
            <a:off x="-1774190" y="3477260"/>
            <a:ext cx="4621530" cy="4621530"/>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a:off x="666115" y="2240280"/>
            <a:ext cx="2521585" cy="4010660"/>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文本框 88"/>
          <p:cNvSpPr txBox="1"/>
          <p:nvPr/>
        </p:nvSpPr>
        <p:spPr>
          <a:xfrm>
            <a:off x="1005792" y="4428744"/>
            <a:ext cx="2060575" cy="1354217"/>
          </a:xfrm>
          <a:prstGeom prst="rect">
            <a:avLst/>
          </a:prstGeom>
          <a:noFill/>
        </p:spPr>
        <p:txBody>
          <a:bodyPr wrap="square" rtlCol="0" anchor="t">
            <a:spAutoFit/>
          </a:bodyPr>
          <a:lstStyle/>
          <a:p>
            <a:pPr>
              <a:lnSpc>
                <a:spcPct val="150000"/>
              </a:lnSpc>
            </a:pPr>
            <a:r>
              <a:rPr lang="en-US" altLang="zh-CN" sz="1400" b="1" dirty="0">
                <a:latin typeface="华文宋体" panose="02010600040101010101" pitchFamily="2" charset="-122"/>
                <a:ea typeface="华文宋体" panose="02010600040101010101" pitchFamily="2" charset="-122"/>
              </a:rPr>
              <a:t>Advantage</a:t>
            </a:r>
            <a:r>
              <a:rPr lang="zh-CN" altLang="en-US" sz="1400" dirty="0" smtClean="0">
                <a:latin typeface="华文宋体" panose="02010600040101010101" pitchFamily="2" charset="-122"/>
                <a:ea typeface="华文宋体" panose="02010600040101010101" pitchFamily="2" charset="-122"/>
              </a:rPr>
              <a:t>：</a:t>
            </a:r>
            <a:r>
              <a:rPr lang="en-US" altLang="zh-CN" sz="1400" dirty="0" smtClean="0">
                <a:latin typeface="华文宋体" panose="02010600040101010101" pitchFamily="2" charset="-122"/>
                <a:ea typeface="华文宋体" panose="02010600040101010101" pitchFamily="2" charset="-122"/>
              </a:rPr>
              <a:t>Safe</a:t>
            </a:r>
            <a:br>
              <a:rPr lang="zh-CN" altLang="en-US" sz="1400" dirty="0" smtClean="0">
                <a:latin typeface="华文宋体" panose="02010600040101010101" pitchFamily="2" charset="-122"/>
                <a:ea typeface="华文宋体" panose="02010600040101010101" pitchFamily="2" charset="-122"/>
              </a:rPr>
            </a:br>
            <a:r>
              <a:rPr lang="en-US" altLang="zh-CN" sz="1400" b="1" dirty="0" smtClean="0">
                <a:latin typeface="华文宋体" panose="02010600040101010101" pitchFamily="2" charset="-122"/>
                <a:ea typeface="华文宋体" panose="02010600040101010101" pitchFamily="2" charset="-122"/>
              </a:rPr>
              <a:t>Disadvantage</a:t>
            </a:r>
            <a:r>
              <a:rPr lang="en-US" altLang="zh-CN" sz="1400" dirty="0" smtClean="0">
                <a:latin typeface="华文宋体" panose="02010600040101010101" pitchFamily="2" charset="-122"/>
                <a:ea typeface="华文宋体" panose="02010600040101010101" pitchFamily="2" charset="-122"/>
              </a:rPr>
              <a:t>: Difficult </a:t>
            </a:r>
            <a:r>
              <a:rPr lang="en-US" altLang="zh-CN" sz="1400" dirty="0">
                <a:latin typeface="华文宋体" panose="02010600040101010101" pitchFamily="2" charset="-122"/>
                <a:ea typeface="华文宋体" panose="02010600040101010101" pitchFamily="2" charset="-122"/>
              </a:rPr>
              <a:t>to search, unable to access at any time, easily damaged</a:t>
            </a:r>
            <a:r>
              <a:rPr lang="en-US" altLang="zh-CN" sz="1400" dirty="0" smtClean="0">
                <a:latin typeface="华文宋体" panose="02010600040101010101" pitchFamily="2" charset="-122"/>
                <a:ea typeface="华文宋体" panose="02010600040101010101" pitchFamily="2" charset="-122"/>
              </a:rPr>
              <a:t>.</a:t>
            </a:r>
            <a:endParaRPr lang="zh-CN" altLang="en-US" sz="1400" dirty="0" smtClean="0">
              <a:latin typeface="华文宋体" panose="02010600040101010101" pitchFamily="2" charset="-122"/>
              <a:ea typeface="华文宋体" panose="02010600040101010101" pitchFamily="2" charset="-122"/>
            </a:endParaRPr>
          </a:p>
        </p:txBody>
      </p:sp>
      <p:sp>
        <p:nvSpPr>
          <p:cNvPr id="96" name="圆角矩形 95"/>
          <p:cNvSpPr/>
          <p:nvPr/>
        </p:nvSpPr>
        <p:spPr>
          <a:xfrm>
            <a:off x="3442970" y="2240280"/>
            <a:ext cx="2521585" cy="4010660"/>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文本框 96"/>
          <p:cNvSpPr txBox="1"/>
          <p:nvPr/>
        </p:nvSpPr>
        <p:spPr>
          <a:xfrm>
            <a:off x="3568144" y="4428744"/>
            <a:ext cx="2291080" cy="1706880"/>
          </a:xfrm>
          <a:prstGeom prst="rect">
            <a:avLst/>
          </a:prstGeom>
          <a:noFill/>
        </p:spPr>
        <p:txBody>
          <a:bodyPr wrap="square" rtlCol="0" anchor="t">
            <a:spAutoFit/>
          </a:bodyPr>
          <a:lstStyle/>
          <a:p>
            <a:pPr>
              <a:lnSpc>
                <a:spcPct val="150000"/>
              </a:lnSpc>
            </a:pPr>
            <a:r>
              <a:rPr lang="en-US" altLang="zh-CN" sz="1400" b="1" dirty="0" smtClean="0">
                <a:latin typeface="华文宋体" panose="02010600040101010101" pitchFamily="2" charset="-122"/>
                <a:ea typeface="华文宋体" panose="02010600040101010101" pitchFamily="2" charset="-122"/>
              </a:rPr>
              <a:t>Advantage: </a:t>
            </a:r>
            <a:r>
              <a:rPr lang="en-US" altLang="zh-CN" sz="1400" dirty="0" smtClean="0">
                <a:latin typeface="华文宋体" panose="02010600040101010101" pitchFamily="2" charset="-122"/>
                <a:ea typeface="华文宋体" panose="02010600040101010101" pitchFamily="2" charset="-122"/>
              </a:rPr>
              <a:t>relatively </a:t>
            </a:r>
            <a:r>
              <a:rPr lang="en-US" altLang="zh-CN" sz="1400" dirty="0">
                <a:latin typeface="华文宋体" panose="02010600040101010101" pitchFamily="2" charset="-122"/>
                <a:ea typeface="华文宋体" panose="02010600040101010101" pitchFamily="2" charset="-122"/>
              </a:rPr>
              <a:t>safe</a:t>
            </a:r>
            <a:br>
              <a:rPr lang="zh-CN" altLang="en-US" sz="1400" dirty="0">
                <a:latin typeface="华文宋体" panose="02010600040101010101" pitchFamily="2" charset="-122"/>
                <a:ea typeface="华文宋体" panose="02010600040101010101" pitchFamily="2" charset="-122"/>
              </a:rPr>
            </a:br>
            <a:r>
              <a:rPr lang="en-US" altLang="zh-CN" sz="1400" b="1" dirty="0" smtClean="0">
                <a:latin typeface="华文宋体" panose="02010600040101010101" pitchFamily="2" charset="-122"/>
                <a:ea typeface="华文宋体" panose="02010600040101010101" pitchFamily="2" charset="-122"/>
              </a:rPr>
              <a:t>Disadvantage</a:t>
            </a:r>
            <a:r>
              <a:rPr lang="en-US" altLang="zh-CN" sz="1400" dirty="0" smtClean="0">
                <a:latin typeface="华文宋体" panose="02010600040101010101" pitchFamily="2" charset="-122"/>
                <a:ea typeface="华文宋体" panose="02010600040101010101" pitchFamily="2" charset="-122"/>
              </a:rPr>
              <a:t>: Unable </a:t>
            </a:r>
            <a:r>
              <a:rPr lang="en-US" altLang="zh-CN" sz="1400" dirty="0">
                <a:latin typeface="华文宋体" panose="02010600040101010101" pitchFamily="2" charset="-122"/>
                <a:ea typeface="华文宋体" panose="02010600040101010101" pitchFamily="2" charset="-122"/>
              </a:rPr>
              <a:t>to access at any time, risk of hardware damage, risk of being </a:t>
            </a:r>
            <a:r>
              <a:rPr lang="en-US" altLang="zh-CN" sz="1400" dirty="0" smtClean="0">
                <a:latin typeface="华文宋体" panose="02010600040101010101" pitchFamily="2" charset="-122"/>
                <a:ea typeface="华文宋体" panose="02010600040101010101" pitchFamily="2" charset="-122"/>
              </a:rPr>
              <a:t>attacked when on line.</a:t>
            </a:r>
            <a:endParaRPr lang="zh-CN" altLang="en-US" sz="1400" dirty="0" smtClean="0">
              <a:latin typeface="华文宋体" panose="02010600040101010101" pitchFamily="2" charset="-122"/>
              <a:ea typeface="华文宋体" panose="02010600040101010101" pitchFamily="2" charset="-122"/>
            </a:endParaRPr>
          </a:p>
        </p:txBody>
      </p:sp>
      <p:sp>
        <p:nvSpPr>
          <p:cNvPr id="107" name="圆角矩形 106"/>
          <p:cNvSpPr/>
          <p:nvPr/>
        </p:nvSpPr>
        <p:spPr>
          <a:xfrm>
            <a:off x="6223000" y="2240280"/>
            <a:ext cx="2521585" cy="4010660"/>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文本框 107"/>
          <p:cNvSpPr txBox="1"/>
          <p:nvPr/>
        </p:nvSpPr>
        <p:spPr>
          <a:xfrm>
            <a:off x="6345000" y="4428867"/>
            <a:ext cx="2219452" cy="1983740"/>
          </a:xfrm>
          <a:prstGeom prst="rect">
            <a:avLst/>
          </a:prstGeom>
          <a:noFill/>
        </p:spPr>
        <p:txBody>
          <a:bodyPr wrap="square" rtlCol="0" anchor="t">
            <a:spAutoFit/>
          </a:bodyPr>
          <a:lstStyle/>
          <a:p>
            <a:pPr>
              <a:lnSpc>
                <a:spcPct val="150000"/>
              </a:lnSpc>
            </a:pPr>
            <a:r>
              <a:rPr lang="en-US" altLang="zh-CN" sz="1400" b="1" dirty="0">
                <a:latin typeface="华文宋体" panose="02010600040101010101" pitchFamily="2" charset="-122"/>
                <a:ea typeface="华文宋体" panose="02010600040101010101" pitchFamily="2" charset="-122"/>
              </a:rPr>
              <a:t>Advantage: </a:t>
            </a:r>
            <a:r>
              <a:rPr lang="en-US" altLang="zh-CN" sz="1400" dirty="0">
                <a:latin typeface="华文宋体" panose="02010600040101010101" pitchFamily="2" charset="-122"/>
                <a:ea typeface="华文宋体" panose="02010600040101010101" pitchFamily="2" charset="-122"/>
              </a:rPr>
              <a:t>Safe, always available for look </a:t>
            </a:r>
            <a:r>
              <a:rPr lang="en-US" altLang="zh-CN" sz="1400" dirty="0" smtClean="0">
                <a:latin typeface="华文宋体" panose="02010600040101010101" pitchFamily="2" charset="-122"/>
                <a:ea typeface="华文宋体" panose="02010600040101010101" pitchFamily="2" charset="-122"/>
              </a:rPr>
              <a:t>up</a:t>
            </a:r>
            <a:r>
              <a:rPr lang="en-US" altLang="zh-CN" sz="1400" dirty="0">
                <a:latin typeface="华文宋体" panose="02010600040101010101" pitchFamily="2" charset="-122"/>
                <a:ea typeface="华文宋体" panose="02010600040101010101" pitchFamily="2" charset="-122"/>
                <a:sym typeface="+mn-ea"/>
              </a:rPr>
              <a:t>.</a:t>
            </a:r>
            <a:br>
              <a:rPr lang="zh-CN" altLang="en-US" sz="1400" dirty="0">
                <a:latin typeface="华文宋体" panose="02010600040101010101" pitchFamily="2" charset="-122"/>
                <a:ea typeface="华文宋体" panose="02010600040101010101" pitchFamily="2" charset="-122"/>
                <a:sym typeface="+mn-ea"/>
              </a:rPr>
            </a:br>
            <a:r>
              <a:rPr lang="en-US" altLang="zh-CN" sz="1400" b="1" dirty="0" smtClean="0">
                <a:latin typeface="华文宋体" panose="02010600040101010101" pitchFamily="2" charset="-122"/>
                <a:ea typeface="华文宋体" panose="02010600040101010101" pitchFamily="2" charset="-122"/>
              </a:rPr>
              <a:t>Disadvantage: </a:t>
            </a:r>
            <a:r>
              <a:rPr lang="en-US" altLang="zh-CN" sz="1400" dirty="0">
                <a:latin typeface="华文宋体" panose="02010600040101010101" pitchFamily="2" charset="-122"/>
                <a:ea typeface="华文宋体" panose="02010600040101010101" pitchFamily="2" charset="-122"/>
                <a:sym typeface="+mn-ea"/>
              </a:rPr>
              <a:t>risk of loss and hacker attack as well as a risk of </a:t>
            </a:r>
            <a:r>
              <a:rPr lang="en-US" altLang="zh-CN" sz="1400" dirty="0" smtClean="0">
                <a:latin typeface="华文宋体" panose="02010600040101010101" pitchFamily="2" charset="-122"/>
                <a:ea typeface="华文宋体" panose="02010600040101010101" pitchFamily="2" charset="-122"/>
                <a:sym typeface="+mn-ea"/>
              </a:rPr>
              <a:t>damage.</a:t>
            </a:r>
            <a:endParaRPr lang="zh-CN" altLang="en-US" sz="1400" dirty="0">
              <a:latin typeface="华文宋体" panose="02010600040101010101" pitchFamily="2" charset="-122"/>
              <a:ea typeface="华文宋体" panose="02010600040101010101" pitchFamily="2" charset="-122"/>
            </a:endParaRPr>
          </a:p>
          <a:p>
            <a:pPr>
              <a:lnSpc>
                <a:spcPct val="150000"/>
              </a:lnSpc>
            </a:pPr>
            <a:endParaRPr lang="zh-CN" altLang="en-US" sz="1200" dirty="0">
              <a:latin typeface="华文宋体" panose="02010600040101010101" pitchFamily="2" charset="-122"/>
              <a:ea typeface="华文宋体" panose="02010600040101010101" pitchFamily="2" charset="-122"/>
            </a:endParaRPr>
          </a:p>
        </p:txBody>
      </p:sp>
      <p:sp>
        <p:nvSpPr>
          <p:cNvPr id="116" name="圆角矩形 115"/>
          <p:cNvSpPr/>
          <p:nvPr/>
        </p:nvSpPr>
        <p:spPr>
          <a:xfrm>
            <a:off x="9125029" y="2240280"/>
            <a:ext cx="2521585" cy="4010660"/>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文本框 116"/>
          <p:cNvSpPr txBox="1"/>
          <p:nvPr/>
        </p:nvSpPr>
        <p:spPr>
          <a:xfrm>
            <a:off x="9354947" y="4428867"/>
            <a:ext cx="2291667" cy="1061829"/>
          </a:xfrm>
          <a:prstGeom prst="rect">
            <a:avLst/>
          </a:prstGeom>
          <a:noFill/>
        </p:spPr>
        <p:txBody>
          <a:bodyPr wrap="square" rtlCol="0" anchor="t">
            <a:spAutoFit/>
          </a:bodyPr>
          <a:lstStyle/>
          <a:p>
            <a:pPr>
              <a:lnSpc>
                <a:spcPct val="150000"/>
              </a:lnSpc>
            </a:pPr>
            <a:r>
              <a:rPr lang="en-US" altLang="zh-CN" sz="1400" b="1" dirty="0" smtClean="0">
                <a:latin typeface="华文宋体" panose="02010600040101010101" pitchFamily="2" charset="-122"/>
                <a:ea typeface="华文宋体" panose="02010600040101010101" pitchFamily="2" charset="-122"/>
              </a:rPr>
              <a:t>Advantage: </a:t>
            </a:r>
            <a:r>
              <a:rPr lang="en-US" altLang="zh-CN" sz="1400" dirty="0" smtClean="0">
                <a:latin typeface="华文宋体" panose="02010600040101010101" pitchFamily="2" charset="-122"/>
                <a:ea typeface="华文宋体" panose="02010600040101010101" pitchFamily="2" charset="-122"/>
              </a:rPr>
              <a:t>Access </a:t>
            </a:r>
            <a:r>
              <a:rPr lang="en-US" altLang="zh-CN" sz="1400" dirty="0">
                <a:latin typeface="华文宋体" panose="02010600040101010101" pitchFamily="2" charset="-122"/>
                <a:ea typeface="华文宋体" panose="02010600040101010101" pitchFamily="2" charset="-122"/>
              </a:rPr>
              <a:t>anytime</a:t>
            </a:r>
            <a:br>
              <a:rPr lang="zh-CN" altLang="en-US" sz="1400" dirty="0">
                <a:latin typeface="华文宋体" panose="02010600040101010101" pitchFamily="2" charset="-122"/>
                <a:ea typeface="华文宋体" panose="02010600040101010101" pitchFamily="2" charset="-122"/>
              </a:rPr>
            </a:br>
            <a:r>
              <a:rPr lang="en-US" altLang="zh-CN" sz="1400" b="1" dirty="0" smtClean="0">
                <a:latin typeface="华文宋体" panose="02010600040101010101" pitchFamily="2" charset="-122"/>
                <a:ea typeface="华文宋体" panose="02010600040101010101" pitchFamily="2" charset="-122"/>
              </a:rPr>
              <a:t>Disadvantage: </a:t>
            </a:r>
            <a:r>
              <a:rPr lang="en-US" altLang="zh-CN" sz="1400" dirty="0" smtClean="0">
                <a:latin typeface="华文宋体" panose="02010600040101010101" pitchFamily="2" charset="-122"/>
                <a:ea typeface="华文宋体" panose="02010600040101010101" pitchFamily="2" charset="-122"/>
              </a:rPr>
              <a:t>Unsecure </a:t>
            </a:r>
            <a:r>
              <a:rPr lang="en-US" altLang="zh-CN" sz="1400" dirty="0">
                <a:latin typeface="华文宋体" panose="02010600040101010101" pitchFamily="2" charset="-122"/>
                <a:ea typeface="华文宋体" panose="02010600040101010101" pitchFamily="2" charset="-122"/>
              </a:rPr>
              <a:t>and lack of privacy protection</a:t>
            </a:r>
            <a:endParaRPr lang="zh-CN" altLang="en-US" sz="1400" dirty="0">
              <a:latin typeface="华文宋体" panose="02010600040101010101" pitchFamily="2" charset="-122"/>
              <a:ea typeface="华文宋体" panose="02010600040101010101" pitchFamily="2" charset="-122"/>
            </a:endParaRPr>
          </a:p>
        </p:txBody>
      </p:sp>
      <p:sp>
        <p:nvSpPr>
          <p:cNvPr id="3" name="矩形 2"/>
          <p:cNvSpPr/>
          <p:nvPr/>
        </p:nvSpPr>
        <p:spPr>
          <a:xfrm>
            <a:off x="346228" y="1057129"/>
            <a:ext cx="11500332" cy="830997"/>
          </a:xfrm>
          <a:prstGeom prst="rect">
            <a:avLst/>
          </a:prstGeom>
        </p:spPr>
        <p:txBody>
          <a:bodyPr wrap="square">
            <a:spAutoFit/>
          </a:bodyPr>
          <a:lstStyle/>
          <a:p>
            <a:pPr>
              <a:lnSpc>
                <a:spcPct val="150000"/>
              </a:lnSpc>
            </a:pPr>
            <a:r>
              <a:rPr lang="en-US" altLang="zh-CN" sz="1600" dirty="0" smtClean="0">
                <a:latin typeface="+mj-ea"/>
                <a:cs typeface="汉仪晓波花月圆W" charset="-122"/>
              </a:rPr>
              <a:t>Everyone </a:t>
            </a:r>
            <a:r>
              <a:rPr lang="en-US" altLang="zh-CN" sz="1600" dirty="0">
                <a:latin typeface="+mj-ea"/>
                <a:cs typeface="汉仪晓波花月圆W" charset="-122"/>
              </a:rPr>
              <a:t>needs to save a lot of important data, but the current storage </a:t>
            </a:r>
            <a:r>
              <a:rPr lang="en-US" altLang="zh-CN" sz="1600" dirty="0" smtClean="0">
                <a:latin typeface="+mj-ea"/>
                <a:cs typeface="汉仪晓波花月圆W" charset="-122"/>
              </a:rPr>
              <a:t>methods have </a:t>
            </a:r>
            <a:r>
              <a:rPr lang="en-US" altLang="zh-CN" sz="1600" dirty="0">
                <a:latin typeface="+mj-ea"/>
                <a:cs typeface="汉仪晓波花月圆W" charset="-122"/>
              </a:rPr>
              <a:t>some problems. We measure the following solutions from three dimensions: </a:t>
            </a:r>
            <a:r>
              <a:rPr lang="en-US" altLang="zh-CN" sz="1600" b="1" dirty="0">
                <a:latin typeface="+mj-ea"/>
                <a:cs typeface="汉仪晓波花月圆W" charset="-122"/>
              </a:rPr>
              <a:t>data convenience</a:t>
            </a:r>
            <a:r>
              <a:rPr lang="en-US" altLang="zh-CN" sz="1600" dirty="0">
                <a:latin typeface="+mj-ea"/>
                <a:cs typeface="汉仪晓波花月圆W" charset="-122"/>
              </a:rPr>
              <a:t>, </a:t>
            </a:r>
            <a:r>
              <a:rPr lang="en-US" altLang="zh-CN" sz="1600" b="1" dirty="0">
                <a:latin typeface="+mj-ea"/>
                <a:cs typeface="汉仪晓波花月圆W" charset="-122"/>
              </a:rPr>
              <a:t>data security </a:t>
            </a:r>
            <a:r>
              <a:rPr lang="en-US" altLang="zh-CN" sz="1600" dirty="0" smtClean="0">
                <a:latin typeface="+mj-ea"/>
                <a:cs typeface="汉仪晓波花月圆W" charset="-122"/>
              </a:rPr>
              <a:t>and </a:t>
            </a:r>
            <a:r>
              <a:rPr lang="en-US" altLang="zh-CN" sz="1600" b="1" dirty="0">
                <a:latin typeface="+mj-ea"/>
                <a:cs typeface="汉仪晓波花月圆W" charset="-122"/>
              </a:rPr>
              <a:t>user privacy </a:t>
            </a:r>
            <a:r>
              <a:rPr lang="en-US" altLang="zh-CN" sz="1600" b="1" dirty="0" smtClean="0">
                <a:latin typeface="+mj-ea"/>
                <a:cs typeface="汉仪晓波花月圆W" charset="-122"/>
              </a:rPr>
              <a:t>protection</a:t>
            </a:r>
            <a:r>
              <a:rPr lang="zh-CN" altLang="en-US" sz="1600" dirty="0" smtClean="0">
                <a:latin typeface="+mj-ea"/>
                <a:cs typeface="汉仪晓波花月圆W" charset="-122"/>
              </a:rPr>
              <a:t>：</a:t>
            </a:r>
            <a:endParaRPr lang="zh-CN" altLang="en-US" sz="1600" dirty="0">
              <a:latin typeface="+mj-ea"/>
              <a:cs typeface="汉仪晓波花月圆W" charset="-122"/>
            </a:endParaRPr>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850659" y="2810382"/>
            <a:ext cx="1533385" cy="1027873"/>
          </a:xfrm>
          <a:prstGeom prst="rect">
            <a:avLst/>
          </a:prstGeom>
        </p:spPr>
      </p:pic>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8574327">
            <a:off x="1413576" y="2732549"/>
            <a:ext cx="910953" cy="948162"/>
          </a:xfrm>
          <a:prstGeom prst="rect">
            <a:avLst/>
          </a:prstGeom>
        </p:spPr>
      </p:pic>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17284" y="2766223"/>
            <a:ext cx="924580" cy="821849"/>
          </a:xfrm>
          <a:prstGeom prst="rect">
            <a:avLst/>
          </a:prstGeom>
        </p:spPr>
      </p:pic>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76090" y="2766223"/>
            <a:ext cx="980758" cy="854789"/>
          </a:xfrm>
          <a:prstGeom prst="rect">
            <a:avLst/>
          </a:prstGeom>
        </p:spPr>
      </p:pic>
      <p:sp>
        <p:nvSpPr>
          <p:cNvPr id="9" name="文本框 8"/>
          <p:cNvSpPr txBox="1"/>
          <p:nvPr/>
        </p:nvSpPr>
        <p:spPr>
          <a:xfrm>
            <a:off x="1513411" y="4035236"/>
            <a:ext cx="780283" cy="338554"/>
          </a:xfrm>
          <a:prstGeom prst="rect">
            <a:avLst/>
          </a:prstGeom>
          <a:noFill/>
        </p:spPr>
        <p:txBody>
          <a:bodyPr wrap="square" rtlCol="0">
            <a:spAutoFit/>
          </a:bodyPr>
          <a:lstStyle/>
          <a:p>
            <a:r>
              <a:rPr lang="en-US" altLang="zh-CN" sz="1600" b="1" dirty="0">
                <a:solidFill>
                  <a:srgbClr val="7B84E6"/>
                </a:solidFill>
              </a:rPr>
              <a:t>Book</a:t>
            </a:r>
            <a:endParaRPr lang="zh-CN" altLang="en-US" sz="1600" b="1" dirty="0">
              <a:solidFill>
                <a:srgbClr val="7B84E6"/>
              </a:solidFill>
            </a:endParaRPr>
          </a:p>
        </p:txBody>
      </p:sp>
      <p:sp>
        <p:nvSpPr>
          <p:cNvPr id="36" name="文本框 35"/>
          <p:cNvSpPr txBox="1"/>
          <p:nvPr/>
        </p:nvSpPr>
        <p:spPr>
          <a:xfrm>
            <a:off x="3842465" y="4029786"/>
            <a:ext cx="1946570" cy="338554"/>
          </a:xfrm>
          <a:prstGeom prst="rect">
            <a:avLst/>
          </a:prstGeom>
          <a:noFill/>
        </p:spPr>
        <p:txBody>
          <a:bodyPr wrap="square" rtlCol="0">
            <a:spAutoFit/>
          </a:bodyPr>
          <a:lstStyle/>
          <a:p>
            <a:r>
              <a:rPr lang="en-US" altLang="zh-CN" sz="1600" b="1" dirty="0" smtClean="0">
                <a:solidFill>
                  <a:srgbClr val="7B84E6"/>
                </a:solidFill>
              </a:rPr>
              <a:t>Computer or Drive </a:t>
            </a:r>
            <a:endParaRPr lang="zh-CN" altLang="en-US" sz="1600" b="1" dirty="0">
              <a:solidFill>
                <a:srgbClr val="7B84E6"/>
              </a:solidFill>
            </a:endParaRPr>
          </a:p>
        </p:txBody>
      </p:sp>
      <p:sp>
        <p:nvSpPr>
          <p:cNvPr id="37" name="文本框 36"/>
          <p:cNvSpPr txBox="1"/>
          <p:nvPr/>
        </p:nvSpPr>
        <p:spPr>
          <a:xfrm>
            <a:off x="7154181" y="4029786"/>
            <a:ext cx="780283" cy="338554"/>
          </a:xfrm>
          <a:prstGeom prst="rect">
            <a:avLst/>
          </a:prstGeom>
          <a:noFill/>
        </p:spPr>
        <p:txBody>
          <a:bodyPr wrap="square" rtlCol="0">
            <a:spAutoFit/>
          </a:bodyPr>
          <a:lstStyle/>
          <a:p>
            <a:r>
              <a:rPr lang="en-US" altLang="zh-CN" sz="1600" b="1" dirty="0" smtClean="0">
                <a:solidFill>
                  <a:srgbClr val="7B84E6"/>
                </a:solidFill>
              </a:rPr>
              <a:t>Phone</a:t>
            </a:r>
            <a:endParaRPr lang="zh-CN" altLang="en-US" sz="1600" b="1" dirty="0">
              <a:solidFill>
                <a:srgbClr val="7B84E6"/>
              </a:solidFill>
            </a:endParaRPr>
          </a:p>
        </p:txBody>
      </p:sp>
      <p:sp>
        <p:nvSpPr>
          <p:cNvPr id="38" name="文本框 37"/>
          <p:cNvSpPr txBox="1"/>
          <p:nvPr/>
        </p:nvSpPr>
        <p:spPr>
          <a:xfrm>
            <a:off x="9995092" y="4029786"/>
            <a:ext cx="916748" cy="338554"/>
          </a:xfrm>
          <a:prstGeom prst="rect">
            <a:avLst/>
          </a:prstGeom>
          <a:noFill/>
        </p:spPr>
        <p:txBody>
          <a:bodyPr wrap="square" rtlCol="0">
            <a:spAutoFit/>
          </a:bodyPr>
          <a:lstStyle/>
          <a:p>
            <a:r>
              <a:rPr lang="en-US" altLang="zh-CN" sz="1600" b="1" dirty="0" err="1" smtClean="0">
                <a:solidFill>
                  <a:srgbClr val="7B84E6"/>
                </a:solidFill>
              </a:rPr>
              <a:t>Netdisk</a:t>
            </a:r>
            <a:endParaRPr lang="zh-CN" altLang="en-US" sz="1600" b="1" dirty="0">
              <a:solidFill>
                <a:srgbClr val="7B84E6"/>
              </a:solidFill>
            </a:endParaRPr>
          </a:p>
        </p:txBody>
      </p:sp>
      <p:pic>
        <p:nvPicPr>
          <p:cNvPr id="6" name="图片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76288" y="2811887"/>
            <a:ext cx="1195489" cy="95161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rot="2700000">
            <a:off x="349885" y="328295"/>
            <a:ext cx="465455" cy="465455"/>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p:cNvSpPr txBox="1"/>
          <p:nvPr/>
        </p:nvSpPr>
        <p:spPr>
          <a:xfrm>
            <a:off x="911860" y="361950"/>
            <a:ext cx="8581390" cy="398780"/>
          </a:xfrm>
          <a:prstGeom prst="rect">
            <a:avLst/>
          </a:prstGeom>
          <a:noFill/>
        </p:spPr>
        <p:txBody>
          <a:bodyPr wrap="square" rtlCol="0">
            <a:spAutoFit/>
          </a:bodyPr>
          <a:lstStyle/>
          <a:p>
            <a:r>
              <a:rPr lang="en-US" altLang="zh-CN" sz="2000" b="1" dirty="0" smtClean="0">
                <a:solidFill>
                  <a:srgbClr val="717DE1"/>
                </a:solidFill>
                <a:latin typeface="+mj-ea"/>
                <a:cs typeface="汉仪晓波花月圆W" charset="-122"/>
              </a:rPr>
              <a:t>Our Solution </a:t>
            </a:r>
            <a:r>
              <a:rPr lang="zh-CN" altLang="en-US" sz="2000" b="1" dirty="0" smtClean="0">
                <a:solidFill>
                  <a:srgbClr val="717DE1"/>
                </a:solidFill>
                <a:latin typeface="+mj-ea"/>
                <a:cs typeface="汉仪晓波花月圆W" charset="-122"/>
              </a:rPr>
              <a:t>     </a:t>
            </a:r>
            <a:r>
              <a:rPr lang="en-US" altLang="zh-CN" sz="2000" b="1" dirty="0" smtClean="0">
                <a:solidFill>
                  <a:srgbClr val="717DE1"/>
                </a:solidFill>
                <a:latin typeface="+mj-ea"/>
                <a:cs typeface="汉仪晓波花月圆W" charset="-122"/>
              </a:rPr>
              <a:t>   </a:t>
            </a:r>
            <a:r>
              <a:rPr lang="en-US" altLang="zh-CN" sz="2000" b="1" dirty="0">
                <a:solidFill>
                  <a:srgbClr val="717DE1"/>
                </a:solidFill>
                <a:latin typeface="+mj-ea"/>
                <a:cs typeface="汉仪晓波花月圆W" charset="-122"/>
              </a:rPr>
              <a:t>A</a:t>
            </a:r>
            <a:r>
              <a:rPr lang="en-US" altLang="zh-CN" sz="2000" b="1" dirty="0" smtClean="0">
                <a:solidFill>
                  <a:srgbClr val="717DE1"/>
                </a:solidFill>
                <a:latin typeface="+mj-ea"/>
                <a:cs typeface="汉仪晓波花月圆W" charset="-122"/>
              </a:rPr>
              <a:t>llows users </a:t>
            </a:r>
            <a:r>
              <a:rPr lang="en-US" altLang="zh-CN" sz="2000" b="1" dirty="0">
                <a:solidFill>
                  <a:srgbClr val="717DE1"/>
                </a:solidFill>
                <a:latin typeface="+mj-ea"/>
                <a:cs typeface="汉仪晓波花月圆W" charset="-122"/>
              </a:rPr>
              <a:t>to c</a:t>
            </a:r>
            <a:r>
              <a:rPr lang="en-US" altLang="zh-CN" sz="2000" b="1" dirty="0" smtClean="0">
                <a:solidFill>
                  <a:srgbClr val="717DE1"/>
                </a:solidFill>
                <a:latin typeface="+mj-ea"/>
                <a:cs typeface="汉仪晓波花月圆W" charset="-122"/>
              </a:rPr>
              <a:t>ontrol </a:t>
            </a:r>
            <a:r>
              <a:rPr lang="en-US" altLang="zh-CN" sz="2000" b="1" dirty="0">
                <a:solidFill>
                  <a:srgbClr val="717DE1"/>
                </a:solidFill>
                <a:latin typeface="+mj-ea"/>
                <a:cs typeface="汉仪晓波花月圆W" charset="-122"/>
              </a:rPr>
              <a:t>all their </a:t>
            </a:r>
            <a:r>
              <a:rPr lang="en-US" altLang="zh-CN" sz="2000" b="1" dirty="0" smtClean="0">
                <a:solidFill>
                  <a:srgbClr val="717DE1"/>
                </a:solidFill>
                <a:latin typeface="+mj-ea"/>
                <a:cs typeface="汉仪晓波花月圆W" charset="-122"/>
              </a:rPr>
              <a:t>own data</a:t>
            </a:r>
            <a:endParaRPr lang="en-US" altLang="zh-CN" sz="2000" b="1" dirty="0">
              <a:solidFill>
                <a:srgbClr val="717DE1"/>
              </a:solidFill>
              <a:latin typeface="+mj-ea"/>
              <a:cs typeface="汉仪晓波花月圆W" charset="-122"/>
            </a:endParaRPr>
          </a:p>
        </p:txBody>
      </p:sp>
      <p:grpSp>
        <p:nvGrpSpPr>
          <p:cNvPr id="5" name="组合 4"/>
          <p:cNvGrpSpPr/>
          <p:nvPr/>
        </p:nvGrpSpPr>
        <p:grpSpPr>
          <a:xfrm>
            <a:off x="-2321070" y="-697059"/>
            <a:ext cx="16834141" cy="8252119"/>
            <a:chOff x="-3982" y="-4267"/>
            <a:chExt cx="27221" cy="13344"/>
          </a:xfrm>
        </p:grpSpPr>
        <p:sp>
          <p:nvSpPr>
            <p:cNvPr id="3" name="圆角矩形 2"/>
            <p:cNvSpPr/>
            <p:nvPr/>
          </p:nvSpPr>
          <p:spPr>
            <a:xfrm rot="2700000">
              <a:off x="16538" y="-4267"/>
              <a:ext cx="6701" cy="6701"/>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圆角矩形 3"/>
            <p:cNvSpPr/>
            <p:nvPr/>
          </p:nvSpPr>
          <p:spPr>
            <a:xfrm rot="2700000">
              <a:off x="-3982" y="2376"/>
              <a:ext cx="6701" cy="6701"/>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圆角矩形 5"/>
          <p:cNvSpPr/>
          <p:nvPr/>
        </p:nvSpPr>
        <p:spPr>
          <a:xfrm>
            <a:off x="4637405" y="1574800"/>
            <a:ext cx="2917190" cy="4500880"/>
          </a:xfrm>
          <a:prstGeom prst="roundRect">
            <a:avLst>
              <a:gd name="adj" fmla="val 13721"/>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a:off x="910590" y="1574800"/>
            <a:ext cx="2917190" cy="4500880"/>
          </a:xfrm>
          <a:prstGeom prst="roundRect">
            <a:avLst>
              <a:gd name="adj" fmla="val 13721"/>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圆角矩形 8"/>
          <p:cNvSpPr/>
          <p:nvPr/>
        </p:nvSpPr>
        <p:spPr>
          <a:xfrm>
            <a:off x="8371840" y="1574800"/>
            <a:ext cx="2917190" cy="4500880"/>
          </a:xfrm>
          <a:prstGeom prst="roundRect">
            <a:avLst>
              <a:gd name="adj" fmla="val 13721"/>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2041525" y="2035810"/>
            <a:ext cx="685165" cy="327025"/>
            <a:chOff x="3085" y="7413"/>
            <a:chExt cx="1195" cy="570"/>
          </a:xfrm>
        </p:grpSpPr>
        <p:sp>
          <p:nvSpPr>
            <p:cNvPr id="24" name="圆角矩形 23"/>
            <p:cNvSpPr/>
            <p:nvPr/>
          </p:nvSpPr>
          <p:spPr>
            <a:xfrm>
              <a:off x="3085" y="7457"/>
              <a:ext cx="1195" cy="481"/>
            </a:xfrm>
            <a:prstGeom prst="roundRect">
              <a:avLst>
                <a:gd name="adj" fmla="val 50000"/>
              </a:avLst>
            </a:prstGeom>
            <a:solidFill>
              <a:srgbClr val="D1C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200">
                <a:solidFill>
                  <a:srgbClr val="717DE1"/>
                </a:solidFill>
                <a:latin typeface="汉仪晓波花月圆W" charset="-122"/>
                <a:ea typeface="汉仪晓波花月圆W" charset="-122"/>
              </a:endParaRPr>
            </a:p>
          </p:txBody>
        </p:sp>
        <p:sp>
          <p:nvSpPr>
            <p:cNvPr id="10" name="椭圆 9"/>
            <p:cNvSpPr/>
            <p:nvPr/>
          </p:nvSpPr>
          <p:spPr>
            <a:xfrm>
              <a:off x="3710" y="7413"/>
              <a:ext cx="570" cy="570"/>
            </a:xfrm>
            <a:prstGeom prst="ellipse">
              <a:avLst/>
            </a:prstGeom>
            <a:solidFill>
              <a:srgbClr val="717D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5783952" y="2035810"/>
            <a:ext cx="685165" cy="327025"/>
            <a:chOff x="3085" y="7413"/>
            <a:chExt cx="1195" cy="570"/>
          </a:xfrm>
        </p:grpSpPr>
        <p:sp>
          <p:nvSpPr>
            <p:cNvPr id="16" name="圆角矩形 15"/>
            <p:cNvSpPr/>
            <p:nvPr/>
          </p:nvSpPr>
          <p:spPr>
            <a:xfrm>
              <a:off x="3085" y="7457"/>
              <a:ext cx="1195" cy="481"/>
            </a:xfrm>
            <a:prstGeom prst="roundRect">
              <a:avLst>
                <a:gd name="adj" fmla="val 50000"/>
              </a:avLst>
            </a:prstGeom>
            <a:solidFill>
              <a:srgbClr val="D1C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200">
                <a:solidFill>
                  <a:srgbClr val="717DE1"/>
                </a:solidFill>
                <a:latin typeface="汉仪晓波花月圆W" charset="-122"/>
                <a:ea typeface="汉仪晓波花月圆W" charset="-122"/>
              </a:endParaRPr>
            </a:p>
          </p:txBody>
        </p:sp>
        <p:sp>
          <p:nvSpPr>
            <p:cNvPr id="17" name="椭圆 16"/>
            <p:cNvSpPr/>
            <p:nvPr/>
          </p:nvSpPr>
          <p:spPr>
            <a:xfrm>
              <a:off x="3710" y="7413"/>
              <a:ext cx="570" cy="570"/>
            </a:xfrm>
            <a:prstGeom prst="ellipse">
              <a:avLst/>
            </a:prstGeom>
            <a:solidFill>
              <a:srgbClr val="717D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9493250" y="2035810"/>
            <a:ext cx="685165" cy="327025"/>
            <a:chOff x="3085" y="7413"/>
            <a:chExt cx="1195" cy="570"/>
          </a:xfrm>
        </p:grpSpPr>
        <p:sp>
          <p:nvSpPr>
            <p:cNvPr id="25" name="圆角矩形 24"/>
            <p:cNvSpPr/>
            <p:nvPr/>
          </p:nvSpPr>
          <p:spPr>
            <a:xfrm>
              <a:off x="3085" y="7457"/>
              <a:ext cx="1195" cy="481"/>
            </a:xfrm>
            <a:prstGeom prst="roundRect">
              <a:avLst>
                <a:gd name="adj" fmla="val 50000"/>
              </a:avLst>
            </a:prstGeom>
            <a:solidFill>
              <a:srgbClr val="D1C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200">
                <a:solidFill>
                  <a:srgbClr val="717DE1"/>
                </a:solidFill>
                <a:latin typeface="汉仪晓波花月圆W" charset="-122"/>
                <a:ea typeface="汉仪晓波花月圆W" charset="-122"/>
              </a:endParaRPr>
            </a:p>
          </p:txBody>
        </p:sp>
        <p:sp>
          <p:nvSpPr>
            <p:cNvPr id="26" name="椭圆 25"/>
            <p:cNvSpPr/>
            <p:nvPr/>
          </p:nvSpPr>
          <p:spPr>
            <a:xfrm>
              <a:off x="3710" y="7413"/>
              <a:ext cx="570" cy="570"/>
            </a:xfrm>
            <a:prstGeom prst="ellipse">
              <a:avLst/>
            </a:prstGeom>
            <a:solidFill>
              <a:srgbClr val="717D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custDataLst>
              <p:tags r:id="rId1"/>
            </p:custDataLst>
          </p:nvPr>
        </p:nvSpPr>
        <p:spPr>
          <a:xfrm>
            <a:off x="1097280" y="2581275"/>
            <a:ext cx="2468880" cy="3323987"/>
          </a:xfrm>
          <a:prstGeom prst="rect">
            <a:avLst/>
          </a:prstGeom>
          <a:noFill/>
        </p:spPr>
        <p:txBody>
          <a:bodyPr wrap="square" rtlCol="0" anchor="t">
            <a:spAutoFit/>
          </a:bodyPr>
          <a:lstStyle/>
          <a:p>
            <a:pPr algn="ctr">
              <a:lnSpc>
                <a:spcPct val="150000"/>
              </a:lnSpc>
            </a:pPr>
            <a:r>
              <a:rPr lang="en-US" altLang="zh-CN" sz="1600" b="1" dirty="0" smtClean="0">
                <a:solidFill>
                  <a:srgbClr val="717DE1"/>
                </a:solidFill>
                <a:latin typeface="+mj-ea"/>
                <a:ea typeface="+mj-ea"/>
                <a:cs typeface="汉仪晓波花月圆W" charset="-122"/>
              </a:rPr>
              <a:t>Control the key is the way to control data</a:t>
            </a:r>
            <a:endParaRPr lang="zh-CN" altLang="en-US" sz="1600" b="1" dirty="0" smtClean="0">
              <a:solidFill>
                <a:srgbClr val="717DE1"/>
              </a:solidFill>
              <a:latin typeface="+mj-ea"/>
              <a:ea typeface="+mj-ea"/>
              <a:cs typeface="汉仪晓波花月圆W" charset="-122"/>
            </a:endParaRPr>
          </a:p>
          <a:p>
            <a:pPr algn="ctr">
              <a:lnSpc>
                <a:spcPct val="150000"/>
              </a:lnSpc>
            </a:pPr>
            <a:endParaRPr lang="zh-CN" altLang="en-US" sz="1000" b="1" dirty="0" smtClean="0">
              <a:solidFill>
                <a:srgbClr val="717DE1"/>
              </a:solidFill>
              <a:latin typeface="汉仪晓波花月圆W" charset="-122"/>
              <a:ea typeface="汉仪晓波花月圆W" charset="-122"/>
              <a:cs typeface="汉仪晓波花月圆W" charset="-122"/>
            </a:endParaRPr>
          </a:p>
          <a:p>
            <a:pPr>
              <a:lnSpc>
                <a:spcPct val="150000"/>
              </a:lnSpc>
            </a:pPr>
            <a:r>
              <a:rPr lang="en-US" altLang="zh-CN" sz="1400" dirty="0" smtClean="0">
                <a:latin typeface="华文宋体" panose="02010600040101010101" pitchFamily="2" charset="-122"/>
                <a:ea typeface="华文宋体" panose="02010600040101010101" pitchFamily="2" charset="-122"/>
                <a:sym typeface="+mn-ea"/>
              </a:rPr>
              <a:t>Putting </a:t>
            </a:r>
            <a:r>
              <a:rPr lang="en-US" altLang="zh-CN" sz="1400" dirty="0">
                <a:latin typeface="华文宋体" panose="02010600040101010101" pitchFamily="2" charset="-122"/>
                <a:ea typeface="华文宋体" panose="02010600040101010101" pitchFamily="2" charset="-122"/>
                <a:sym typeface="+mn-ea"/>
              </a:rPr>
              <a:t>users at the important position means giving them complete control over their data, which means giving them complete control over their private keys without relying on any third party.</a:t>
            </a:r>
            <a:endParaRPr lang="zh-CN" altLang="en-US" sz="1400" dirty="0">
              <a:latin typeface="华文宋体" panose="02010600040101010101" pitchFamily="2" charset="-122"/>
              <a:ea typeface="华文宋体" panose="02010600040101010101" pitchFamily="2" charset="-122"/>
              <a:sym typeface="+mn-ea"/>
            </a:endParaRPr>
          </a:p>
        </p:txBody>
      </p:sp>
      <p:sp>
        <p:nvSpPr>
          <p:cNvPr id="35" name="文本框 34"/>
          <p:cNvSpPr txBox="1"/>
          <p:nvPr>
            <p:custDataLst>
              <p:tags r:id="rId2"/>
            </p:custDataLst>
          </p:nvPr>
        </p:nvSpPr>
        <p:spPr>
          <a:xfrm>
            <a:off x="8693522" y="2581274"/>
            <a:ext cx="2411358" cy="3000821"/>
          </a:xfrm>
          <a:prstGeom prst="rect">
            <a:avLst/>
          </a:prstGeom>
          <a:noFill/>
        </p:spPr>
        <p:txBody>
          <a:bodyPr wrap="square" rtlCol="0" anchor="t">
            <a:spAutoFit/>
          </a:bodyPr>
          <a:lstStyle/>
          <a:p>
            <a:pPr algn="ctr">
              <a:lnSpc>
                <a:spcPct val="150000"/>
              </a:lnSpc>
            </a:pPr>
            <a:r>
              <a:rPr lang="en-US" altLang="zh-CN" sz="1600" b="1" dirty="0" smtClean="0">
                <a:solidFill>
                  <a:srgbClr val="717DE1"/>
                </a:solidFill>
                <a:latin typeface="+mj-ea"/>
                <a:ea typeface="+mj-ea"/>
                <a:cs typeface="汉仪晓波花月圆W" charset="-122"/>
              </a:rPr>
              <a:t>Open </a:t>
            </a:r>
            <a:r>
              <a:rPr lang="en-US" altLang="zh-CN" sz="1600" b="1" dirty="0">
                <a:solidFill>
                  <a:srgbClr val="717DE1"/>
                </a:solidFill>
                <a:latin typeface="+mj-ea"/>
                <a:ea typeface="+mj-ea"/>
                <a:cs typeface="汉仪晓波花月圆W" charset="-122"/>
              </a:rPr>
              <a:t>source ensures credibility</a:t>
            </a:r>
            <a:endParaRPr lang="zh-CN" altLang="en-US" sz="1600" b="1" dirty="0">
              <a:solidFill>
                <a:srgbClr val="717DE1"/>
              </a:solidFill>
              <a:latin typeface="+mj-ea"/>
              <a:ea typeface="+mj-ea"/>
              <a:cs typeface="汉仪晓波花月圆W" charset="-122"/>
            </a:endParaRPr>
          </a:p>
          <a:p>
            <a:pPr algn="ctr">
              <a:lnSpc>
                <a:spcPct val="150000"/>
              </a:lnSpc>
            </a:pPr>
            <a:endParaRPr lang="zh-CN" altLang="en-US" sz="1000" b="1" dirty="0">
              <a:solidFill>
                <a:srgbClr val="717DE1"/>
              </a:solidFill>
              <a:latin typeface="汉仪晓波花月圆W" charset="-122"/>
              <a:ea typeface="汉仪晓波花月圆W" charset="-122"/>
              <a:cs typeface="汉仪晓波花月圆W" charset="-122"/>
            </a:endParaRPr>
          </a:p>
          <a:p>
            <a:pPr>
              <a:lnSpc>
                <a:spcPct val="150000"/>
              </a:lnSpc>
            </a:pPr>
            <a:r>
              <a:rPr lang="en-US" altLang="zh-CN" sz="1400" dirty="0" smtClean="0">
                <a:latin typeface="华文宋体" panose="02010600040101010101" pitchFamily="2" charset="-122"/>
                <a:ea typeface="华文宋体" panose="02010600040101010101" pitchFamily="2" charset="-122"/>
                <a:sym typeface="+mn-ea"/>
              </a:rPr>
              <a:t>The </a:t>
            </a:r>
            <a:r>
              <a:rPr lang="en-US" altLang="zh-CN" sz="1400" dirty="0">
                <a:latin typeface="华文宋体" panose="02010600040101010101" pitchFamily="2" charset="-122"/>
                <a:ea typeface="华文宋体" panose="02010600040101010101" pitchFamily="2" charset="-122"/>
                <a:sym typeface="+mn-ea"/>
              </a:rPr>
              <a:t>client application is open source, and anyone can check the code to ensure reliability and security, which helps identify and fix potential security vulnerabilities.</a:t>
            </a:r>
            <a:endParaRPr lang="zh-CN" altLang="en-US" sz="1400" dirty="0">
              <a:latin typeface="华文宋体" panose="02010600040101010101" pitchFamily="2" charset="-122"/>
              <a:ea typeface="华文宋体" panose="02010600040101010101" pitchFamily="2" charset="-122"/>
              <a:sym typeface="+mn-ea"/>
            </a:endParaRPr>
          </a:p>
        </p:txBody>
      </p:sp>
      <p:sp>
        <p:nvSpPr>
          <p:cNvPr id="36" name="文本框 35"/>
          <p:cNvSpPr txBox="1"/>
          <p:nvPr>
            <p:custDataLst>
              <p:tags r:id="rId3"/>
            </p:custDataLst>
          </p:nvPr>
        </p:nvSpPr>
        <p:spPr>
          <a:xfrm>
            <a:off x="4786367" y="2581275"/>
            <a:ext cx="2768228" cy="3323987"/>
          </a:xfrm>
          <a:prstGeom prst="rect">
            <a:avLst/>
          </a:prstGeom>
          <a:noFill/>
        </p:spPr>
        <p:txBody>
          <a:bodyPr wrap="square" rtlCol="0" anchor="t">
            <a:spAutoFit/>
          </a:bodyPr>
          <a:lstStyle/>
          <a:p>
            <a:pPr>
              <a:lnSpc>
                <a:spcPct val="150000"/>
              </a:lnSpc>
            </a:pPr>
            <a:r>
              <a:rPr lang="en-US" altLang="zh-CN" sz="1600" b="1" dirty="0">
                <a:solidFill>
                  <a:srgbClr val="717DE1"/>
                </a:solidFill>
                <a:latin typeface="+mj-ea"/>
                <a:ea typeface="+mj-ea"/>
                <a:cs typeface="汉仪晓波花月圆W" charset="-122"/>
              </a:rPr>
              <a:t>E</a:t>
            </a:r>
            <a:r>
              <a:rPr lang="en-US" altLang="zh-CN" sz="1600" b="1" dirty="0" smtClean="0">
                <a:solidFill>
                  <a:srgbClr val="717DE1"/>
                </a:solidFill>
                <a:latin typeface="+mj-ea"/>
                <a:cs typeface="汉仪晓波花月圆W" charset="-122"/>
              </a:rPr>
              <a:t>ncrypted data </a:t>
            </a:r>
            <a:r>
              <a:rPr lang="en-US" altLang="zh-CN" sz="1600" b="1" dirty="0" smtClean="0">
                <a:solidFill>
                  <a:srgbClr val="717DE1"/>
                </a:solidFill>
                <a:latin typeface="+mj-ea"/>
                <a:ea typeface="+mj-ea"/>
                <a:cs typeface="汉仪晓波花月圆W" charset="-122"/>
              </a:rPr>
              <a:t>stored on</a:t>
            </a:r>
            <a:r>
              <a:rPr lang="en-US" altLang="zh-CN" sz="1600" b="1" dirty="0" smtClean="0">
                <a:solidFill>
                  <a:srgbClr val="717DE1"/>
                </a:solidFill>
                <a:latin typeface="+mj-ea"/>
                <a:cs typeface="汉仪晓波花月圆W" charset="-122"/>
              </a:rPr>
              <a:t> decentralized system</a:t>
            </a:r>
            <a:endParaRPr lang="zh-CN" altLang="en-US" sz="1600" b="1" dirty="0">
              <a:solidFill>
                <a:srgbClr val="717DE1"/>
              </a:solidFill>
              <a:latin typeface="+mj-ea"/>
              <a:ea typeface="+mj-ea"/>
              <a:cs typeface="汉仪晓波花月圆W" charset="-122"/>
            </a:endParaRPr>
          </a:p>
          <a:p>
            <a:pPr algn="ctr">
              <a:lnSpc>
                <a:spcPct val="150000"/>
              </a:lnSpc>
            </a:pPr>
            <a:endParaRPr lang="zh-CN" altLang="en-US" sz="1000" b="1" dirty="0">
              <a:solidFill>
                <a:srgbClr val="717DE1"/>
              </a:solidFill>
              <a:latin typeface="汉仪晓波花月圆W" charset="-122"/>
              <a:ea typeface="汉仪晓波花月圆W" charset="-122"/>
              <a:cs typeface="汉仪晓波花月圆W" charset="-122"/>
            </a:endParaRPr>
          </a:p>
          <a:p>
            <a:pPr>
              <a:lnSpc>
                <a:spcPct val="150000"/>
              </a:lnSpc>
            </a:pPr>
            <a:r>
              <a:rPr lang="en-US" altLang="zh-CN" sz="1400" dirty="0">
                <a:latin typeface="华文宋体" panose="02010600040101010101" pitchFamily="2" charset="-122"/>
                <a:ea typeface="华文宋体" panose="02010600040101010101" pitchFamily="2" charset="-122"/>
                <a:sym typeface="+mn-ea"/>
              </a:rPr>
              <a:t>After the data is encrypted by </a:t>
            </a:r>
            <a:r>
              <a:rPr lang="en-US" altLang="zh-CN" sz="1400" dirty="0" smtClean="0">
                <a:latin typeface="华文宋体" panose="02010600040101010101" pitchFamily="2" charset="-122"/>
                <a:ea typeface="华文宋体" panose="02010600040101010101" pitchFamily="2" charset="-122"/>
                <a:sym typeface="+mn-ea"/>
              </a:rPr>
              <a:t>user's </a:t>
            </a:r>
            <a:r>
              <a:rPr lang="en-US" altLang="zh-CN" sz="1400" dirty="0">
                <a:latin typeface="华文宋体" panose="02010600040101010101" pitchFamily="2" charset="-122"/>
                <a:ea typeface="华文宋体" panose="02010600040101010101" pitchFamily="2" charset="-122"/>
                <a:sym typeface="+mn-ea"/>
              </a:rPr>
              <a:t>key, it is dispersed and stored on a distributed storage network (IPFS), ensuring that no third party can access and control the user data, and also ensuring the security of the data itself (redundant storage</a:t>
            </a:r>
            <a:r>
              <a:rPr lang="en-US" altLang="zh-CN" sz="1400" dirty="0" smtClean="0">
                <a:latin typeface="华文宋体" panose="02010600040101010101" pitchFamily="2" charset="-122"/>
                <a:ea typeface="华文宋体" panose="02010600040101010101" pitchFamily="2" charset="-122"/>
                <a:sym typeface="+mn-ea"/>
              </a:rPr>
              <a:t>).</a:t>
            </a:r>
            <a:endParaRPr lang="en-US" altLang="zh-CN" sz="1400" dirty="0">
              <a:latin typeface="华文宋体" panose="02010600040101010101" pitchFamily="2" charset="-122"/>
              <a:ea typeface="华文宋体" panose="02010600040101010101" pitchFamily="2" charset="-122"/>
              <a:sym typeface="+mn-ea"/>
            </a:endParaRPr>
          </a:p>
        </p:txBody>
      </p:sp>
      <p:cxnSp>
        <p:nvCxnSpPr>
          <p:cNvPr id="22" name="直接连接符 21"/>
          <p:cNvCxnSpPr/>
          <p:nvPr/>
        </p:nvCxnSpPr>
        <p:spPr>
          <a:xfrm>
            <a:off x="2681736" y="560965"/>
            <a:ext cx="322257" cy="0"/>
          </a:xfrm>
          <a:prstGeom prst="line">
            <a:avLst/>
          </a:prstGeom>
          <a:ln>
            <a:solidFill>
              <a:srgbClr val="7B84E6"/>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AF7FA"/>
        </a:solidFill>
        <a:effectLst/>
      </p:bgPr>
    </p:bg>
    <p:spTree>
      <p:nvGrpSpPr>
        <p:cNvPr id="1" name=""/>
        <p:cNvGrpSpPr/>
        <p:nvPr/>
      </p:nvGrpSpPr>
      <p:grpSpPr>
        <a:xfrm>
          <a:off x="0" y="0"/>
          <a:ext cx="0" cy="0"/>
          <a:chOff x="0" y="0"/>
          <a:chExt cx="0" cy="0"/>
        </a:xfrm>
      </p:grpSpPr>
      <p:sp>
        <p:nvSpPr>
          <p:cNvPr id="87" name="圆角矩形 86"/>
          <p:cNvSpPr/>
          <p:nvPr/>
        </p:nvSpPr>
        <p:spPr>
          <a:xfrm rot="2700000">
            <a:off x="10575925" y="-1737360"/>
            <a:ext cx="4904105" cy="4904105"/>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rot="2700000">
            <a:off x="349885" y="328295"/>
            <a:ext cx="465455" cy="465455"/>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a:off x="535305" y="1531619"/>
            <a:ext cx="2521585" cy="2826015"/>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圆角矩形 33"/>
          <p:cNvSpPr/>
          <p:nvPr/>
        </p:nvSpPr>
        <p:spPr>
          <a:xfrm>
            <a:off x="535305" y="4509770"/>
            <a:ext cx="2521585" cy="1856740"/>
          </a:xfrm>
          <a:prstGeom prst="roundRect">
            <a:avLst>
              <a:gd name="adj" fmla="val 16666"/>
            </a:avLst>
          </a:prstGeom>
          <a:blipFill rotWithShape="1">
            <a:blip r:embed="rId1"/>
            <a:stretch>
              <a:fillRect/>
            </a:stretch>
          </a:blip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文本框 88"/>
          <p:cNvSpPr txBox="1"/>
          <p:nvPr/>
        </p:nvSpPr>
        <p:spPr>
          <a:xfrm>
            <a:off x="665636" y="1565348"/>
            <a:ext cx="2477305" cy="2816156"/>
          </a:xfrm>
          <a:prstGeom prst="rect">
            <a:avLst/>
          </a:prstGeom>
          <a:noFill/>
          <a:effectLst/>
        </p:spPr>
        <p:txBody>
          <a:bodyPr wrap="square" rtlCol="0" anchor="t">
            <a:spAutoFit/>
          </a:bodyPr>
          <a:lstStyle/>
          <a:p>
            <a:pPr>
              <a:lnSpc>
                <a:spcPct val="150000"/>
              </a:lnSpc>
            </a:pPr>
            <a:r>
              <a:rPr lang="en-US" altLang="zh-CN" sz="1400" dirty="0" smtClean="0">
                <a:latin typeface="华文宋体" panose="02010600040101010101" pitchFamily="2" charset="-122"/>
                <a:ea typeface="华文宋体" panose="02010600040101010101" pitchFamily="2" charset="-122"/>
              </a:rPr>
              <a:t>Based </a:t>
            </a:r>
            <a:r>
              <a:rPr lang="en-US" altLang="zh-CN" sz="1400" dirty="0">
                <a:latin typeface="微软雅黑" pitchFamily="34" charset="-122"/>
                <a:ea typeface="微软雅黑" pitchFamily="34" charset="-122"/>
              </a:rPr>
              <a:t>on </a:t>
            </a:r>
            <a:r>
              <a:rPr lang="en-US" altLang="zh-CN" sz="1600" b="1" dirty="0">
                <a:solidFill>
                  <a:srgbClr val="717DE1"/>
                </a:solidFill>
                <a:latin typeface="微软雅黑" pitchFamily="34" charset="-122"/>
                <a:ea typeface="微软雅黑" pitchFamily="34" charset="-122"/>
                <a:cs typeface="Arial" panose="020B0604020202090204" pitchFamily="34" charset="0"/>
              </a:rPr>
              <a:t>cryptography, asymmetric key accounts</a:t>
            </a:r>
            <a:r>
              <a:rPr lang="en-US" altLang="zh-CN" sz="1400" dirty="0">
                <a:latin typeface="华文宋体" panose="02010600040101010101" pitchFamily="2" charset="-122"/>
                <a:ea typeface="华文宋体" panose="02010600040101010101" pitchFamily="2" charset="-122"/>
              </a:rPr>
              <a:t>, do not require any user privacy data. They are created for free and seamlessly connect to web3 services, allowing users to easily experience web3 products.</a:t>
            </a:r>
            <a:endParaRPr lang="zh-CN" altLang="en-US" sz="1400" dirty="0">
              <a:latin typeface="华文宋体" panose="02010600040101010101" pitchFamily="2" charset="-122"/>
              <a:ea typeface="华文宋体" panose="02010600040101010101" pitchFamily="2" charset="-122"/>
            </a:endParaRPr>
          </a:p>
        </p:txBody>
      </p:sp>
      <p:sp>
        <p:nvSpPr>
          <p:cNvPr id="61" name="圆角矩形 60"/>
          <p:cNvSpPr/>
          <p:nvPr/>
        </p:nvSpPr>
        <p:spPr>
          <a:xfrm>
            <a:off x="3400425" y="1531620"/>
            <a:ext cx="2521585" cy="2826014"/>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3400425" y="4509770"/>
            <a:ext cx="2521585" cy="1856740"/>
          </a:xfrm>
          <a:prstGeom prst="roundRect">
            <a:avLst>
              <a:gd name="adj" fmla="val 16666"/>
            </a:avLst>
          </a:prstGeom>
          <a:blipFill rotWithShape="1">
            <a:blip r:embed="rId2"/>
            <a:stretch>
              <a:fillRect/>
            </a:stretch>
          </a:blip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文本框 89"/>
          <p:cNvSpPr txBox="1"/>
          <p:nvPr/>
        </p:nvSpPr>
        <p:spPr>
          <a:xfrm>
            <a:off x="3566812" y="1619101"/>
            <a:ext cx="2306529" cy="2123658"/>
          </a:xfrm>
          <a:prstGeom prst="rect">
            <a:avLst/>
          </a:prstGeom>
          <a:noFill/>
        </p:spPr>
        <p:txBody>
          <a:bodyPr wrap="square" rtlCol="0" anchor="t">
            <a:spAutoFit/>
          </a:bodyPr>
          <a:lstStyle/>
          <a:p>
            <a:pPr>
              <a:lnSpc>
                <a:spcPct val="150000"/>
              </a:lnSpc>
            </a:pPr>
            <a:r>
              <a:rPr lang="en-US" altLang="zh-CN" sz="1400" dirty="0" smtClean="0">
                <a:latin typeface="华文宋体" panose="02010600040101010101" pitchFamily="2" charset="-122"/>
                <a:ea typeface="华文宋体" panose="02010600040101010101" pitchFamily="2" charset="-122"/>
              </a:rPr>
              <a:t>Advanced </a:t>
            </a:r>
            <a:r>
              <a:rPr lang="en-US" altLang="zh-CN" sz="1400" dirty="0">
                <a:latin typeface="华文宋体" panose="02010600040101010101" pitchFamily="2" charset="-122"/>
                <a:ea typeface="华文宋体" panose="02010600040101010101" pitchFamily="2" charset="-122"/>
              </a:rPr>
              <a:t>decentralized account self-management system </a:t>
            </a:r>
            <a:r>
              <a:rPr lang="en-US" altLang="zh-CN" b="1" dirty="0">
                <a:solidFill>
                  <a:srgbClr val="717DE1"/>
                </a:solidFill>
                <a:latin typeface="+mj-ea"/>
                <a:ea typeface="+mj-ea"/>
              </a:rPr>
              <a:t>(</a:t>
            </a:r>
            <a:r>
              <a:rPr lang="en-US" altLang="zh-CN" sz="1600" b="1" dirty="0">
                <a:solidFill>
                  <a:srgbClr val="717DE1"/>
                </a:solidFill>
                <a:latin typeface="+mj-ea"/>
                <a:ea typeface="+mj-ea"/>
                <a:cs typeface="Arial" panose="020B0604020202090204" pitchFamily="34" charset="0"/>
              </a:rPr>
              <a:t>Super Account</a:t>
            </a:r>
            <a:r>
              <a:rPr lang="en-US" altLang="zh-CN" b="1" dirty="0">
                <a:solidFill>
                  <a:srgbClr val="717DE1"/>
                </a:solidFill>
                <a:latin typeface="+mj-ea"/>
                <a:ea typeface="+mj-ea"/>
              </a:rPr>
              <a:t>) </a:t>
            </a:r>
            <a:r>
              <a:rPr lang="en-US" altLang="zh-CN" sz="1400" dirty="0">
                <a:latin typeface="华文宋体" panose="02010600040101010101" pitchFamily="2" charset="-122"/>
                <a:ea typeface="华文宋体" panose="02010600040101010101" pitchFamily="2" charset="-122"/>
              </a:rPr>
              <a:t>that allows users to master private keys and  ensure user data security. Code is </a:t>
            </a:r>
            <a:r>
              <a:rPr lang="en-US" altLang="zh-CN" sz="1400" dirty="0" smtClean="0">
                <a:latin typeface="华文宋体" panose="02010600040101010101" pitchFamily="2" charset="-122"/>
                <a:ea typeface="华文宋体" panose="02010600040101010101" pitchFamily="2" charset="-122"/>
              </a:rPr>
              <a:t>law.</a:t>
            </a:r>
            <a:endParaRPr lang="en-US" altLang="zh-CN" sz="1400" dirty="0">
              <a:latin typeface="华文宋体" panose="02010600040101010101" pitchFamily="2" charset="-122"/>
              <a:ea typeface="华文宋体" panose="02010600040101010101" pitchFamily="2" charset="-122"/>
            </a:endParaRPr>
          </a:p>
        </p:txBody>
      </p:sp>
      <p:sp>
        <p:nvSpPr>
          <p:cNvPr id="91" name="圆角矩形 90"/>
          <p:cNvSpPr/>
          <p:nvPr/>
        </p:nvSpPr>
        <p:spPr>
          <a:xfrm>
            <a:off x="6265545" y="1530984"/>
            <a:ext cx="2521585" cy="2826650"/>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圆角矩形 91"/>
          <p:cNvSpPr/>
          <p:nvPr/>
        </p:nvSpPr>
        <p:spPr>
          <a:xfrm>
            <a:off x="6265545" y="4509135"/>
            <a:ext cx="2521585" cy="1856740"/>
          </a:xfrm>
          <a:prstGeom prst="roundRect">
            <a:avLst>
              <a:gd name="adj" fmla="val 16666"/>
            </a:avLst>
          </a:prstGeom>
          <a:blipFill rotWithShape="1">
            <a:blip r:embed="rId3"/>
            <a:stretch>
              <a:fillRect/>
            </a:stretch>
          </a:blip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文本框 92"/>
          <p:cNvSpPr txBox="1"/>
          <p:nvPr/>
        </p:nvSpPr>
        <p:spPr>
          <a:xfrm>
            <a:off x="6351596" y="1665267"/>
            <a:ext cx="2484448" cy="2446824"/>
          </a:xfrm>
          <a:prstGeom prst="rect">
            <a:avLst/>
          </a:prstGeom>
          <a:noFill/>
        </p:spPr>
        <p:txBody>
          <a:bodyPr wrap="square" rtlCol="0" anchor="t">
            <a:spAutoFit/>
          </a:bodyPr>
          <a:lstStyle/>
          <a:p>
            <a:pPr>
              <a:lnSpc>
                <a:spcPct val="150000"/>
              </a:lnSpc>
            </a:pPr>
            <a:r>
              <a:rPr lang="en-US" altLang="zh-CN" sz="1600" b="1" dirty="0">
                <a:solidFill>
                  <a:srgbClr val="717DE1"/>
                </a:solidFill>
                <a:latin typeface="微软雅黑" pitchFamily="34" charset="-122"/>
                <a:ea typeface="微软雅黑" pitchFamily="34" charset="-122"/>
                <a:cs typeface="Arial" panose="020B0604020202090204" pitchFamily="34" charset="0"/>
              </a:rPr>
              <a:t>Multi-factor verification</a:t>
            </a:r>
            <a:r>
              <a:rPr lang="en-US" altLang="zh-CN" sz="1400" b="1" dirty="0">
                <a:latin typeface="华文宋体" panose="02010600040101010101" pitchFamily="2" charset="-122"/>
                <a:ea typeface="华文宋体" panose="02010600040101010101" pitchFamily="2" charset="-122"/>
              </a:rPr>
              <a:t>, </a:t>
            </a:r>
            <a:r>
              <a:rPr lang="en-US" altLang="zh-CN" sz="1400" dirty="0">
                <a:latin typeface="华文宋体" panose="02010600040101010101" pitchFamily="2" charset="-122"/>
                <a:ea typeface="华文宋体" panose="02010600040101010101" pitchFamily="2" charset="-122"/>
              </a:rPr>
              <a:t>using two mechanisms: safe </a:t>
            </a:r>
            <a:r>
              <a:rPr lang="en-US" altLang="zh-CN" sz="1400" dirty="0" err="1">
                <a:latin typeface="华文宋体" panose="02010600040101010101" pitchFamily="2" charset="-122"/>
                <a:ea typeface="华文宋体" panose="02010600040101010101" pitchFamily="2" charset="-122"/>
              </a:rPr>
              <a:t>sharding</a:t>
            </a:r>
            <a:r>
              <a:rPr lang="en-US" altLang="zh-CN" sz="1400" dirty="0">
                <a:latin typeface="华文宋体" panose="02010600040101010101" pitchFamily="2" charset="-122"/>
                <a:ea typeface="华文宋体" panose="02010600040101010101" pitchFamily="2" charset="-122"/>
              </a:rPr>
              <a:t> to store keys and guardian verification of user data to manage private </a:t>
            </a:r>
            <a:r>
              <a:rPr lang="en-US" altLang="zh-CN" sz="1400" dirty="0" smtClean="0">
                <a:latin typeface="华文宋体" panose="02010600040101010101" pitchFamily="2" charset="-122"/>
                <a:ea typeface="华文宋体" panose="02010600040101010101" pitchFamily="2" charset="-122"/>
              </a:rPr>
              <a:t>keys, and ensure </a:t>
            </a:r>
            <a:r>
              <a:rPr lang="en-US" altLang="zh-CN" sz="1400" dirty="0">
                <a:latin typeface="华文宋体" panose="02010600040101010101" pitchFamily="2" charset="-122"/>
                <a:ea typeface="华文宋体" panose="02010600040101010101" pitchFamily="2" charset="-122"/>
              </a:rPr>
              <a:t>that they are not lost.</a:t>
            </a:r>
            <a:endParaRPr lang="en-US" altLang="zh-CN" sz="1400" dirty="0">
              <a:latin typeface="华文宋体" panose="02010600040101010101" pitchFamily="2" charset="-122"/>
              <a:ea typeface="华文宋体" panose="02010600040101010101" pitchFamily="2" charset="-122"/>
            </a:endParaRPr>
          </a:p>
        </p:txBody>
      </p:sp>
      <p:sp>
        <p:nvSpPr>
          <p:cNvPr id="94" name="圆角矩形 93"/>
          <p:cNvSpPr/>
          <p:nvPr/>
        </p:nvSpPr>
        <p:spPr>
          <a:xfrm>
            <a:off x="9136380" y="1531619"/>
            <a:ext cx="2521585" cy="2793786"/>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圆角矩形 94"/>
          <p:cNvSpPr/>
          <p:nvPr/>
        </p:nvSpPr>
        <p:spPr>
          <a:xfrm>
            <a:off x="9136380" y="4509770"/>
            <a:ext cx="2521585" cy="1856740"/>
          </a:xfrm>
          <a:prstGeom prst="roundRect">
            <a:avLst>
              <a:gd name="adj" fmla="val 16666"/>
            </a:avLst>
          </a:prstGeom>
          <a:blipFill rotWithShape="1">
            <a:blip r:embed="rId4"/>
            <a:stretch>
              <a:fillRect/>
            </a:stretch>
          </a:blip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文本框 95"/>
          <p:cNvSpPr txBox="1"/>
          <p:nvPr/>
        </p:nvSpPr>
        <p:spPr>
          <a:xfrm>
            <a:off x="9247774" y="1557166"/>
            <a:ext cx="2451793" cy="2816156"/>
          </a:xfrm>
          <a:prstGeom prst="rect">
            <a:avLst/>
          </a:prstGeom>
          <a:noFill/>
        </p:spPr>
        <p:txBody>
          <a:bodyPr wrap="square" rtlCol="0" anchor="t">
            <a:spAutoFit/>
          </a:bodyPr>
          <a:lstStyle/>
          <a:p>
            <a:pPr>
              <a:lnSpc>
                <a:spcPct val="150000"/>
              </a:lnSpc>
            </a:pPr>
            <a:r>
              <a:rPr lang="en-US" altLang="zh-CN" sz="1600" b="1" dirty="0">
                <a:solidFill>
                  <a:srgbClr val="717DE1"/>
                </a:solidFill>
                <a:latin typeface="微软雅黑" pitchFamily="34" charset="-122"/>
                <a:ea typeface="微软雅黑" pitchFamily="34" charset="-122"/>
                <a:cs typeface="Arial" panose="020B0604020202090204" pitchFamily="34" charset="0"/>
              </a:rPr>
              <a:t>Multi-channel account recovery mechanism</a:t>
            </a:r>
            <a:r>
              <a:rPr lang="en-US" altLang="zh-CN" sz="1400" b="1" dirty="0">
                <a:latin typeface="华文宋体" panose="02010600040101010101" pitchFamily="2" charset="-122"/>
                <a:ea typeface="华文宋体" panose="02010600040101010101" pitchFamily="2" charset="-122"/>
              </a:rPr>
              <a:t>, </a:t>
            </a:r>
            <a:r>
              <a:rPr lang="en-US" altLang="zh-CN" sz="1400" dirty="0">
                <a:latin typeface="华文宋体" panose="02010600040101010101" pitchFamily="2" charset="-122"/>
                <a:ea typeface="华文宋体" panose="02010600040101010101" pitchFamily="2" charset="-122"/>
              </a:rPr>
              <a:t>e</a:t>
            </a:r>
            <a:r>
              <a:rPr lang="en-US" altLang="zh-CN" sz="1400" dirty="0" smtClean="0">
                <a:latin typeface="华文宋体" panose="02010600040101010101" pitchFamily="2" charset="-122"/>
                <a:ea typeface="华文宋体" panose="02010600040101010101" pitchFamily="2" charset="-122"/>
              </a:rPr>
              <a:t>nsure </a:t>
            </a:r>
            <a:r>
              <a:rPr lang="en-US" altLang="zh-CN" sz="1400" dirty="0">
                <a:latin typeface="华文宋体" panose="02010600040101010101" pitchFamily="2" charset="-122"/>
                <a:ea typeface="华文宋体" panose="02010600040101010101" pitchFamily="2" charset="-122"/>
              </a:rPr>
              <a:t>safe and reliable use of account through encrypted mnemonics, guardians, intelligent privacy, and intelligent inheritance, without any worries.</a:t>
            </a:r>
            <a:endParaRPr lang="en-US" altLang="zh-CN" sz="1400" dirty="0">
              <a:latin typeface="华文宋体" panose="02010600040101010101" pitchFamily="2" charset="-122"/>
              <a:ea typeface="华文宋体" panose="02010600040101010101" pitchFamily="2" charset="-122"/>
            </a:endParaRPr>
          </a:p>
        </p:txBody>
      </p:sp>
      <p:sp>
        <p:nvSpPr>
          <p:cNvPr id="18" name="圆角矩形 17"/>
          <p:cNvSpPr/>
          <p:nvPr/>
        </p:nvSpPr>
        <p:spPr>
          <a:xfrm>
            <a:off x="535305" y="4509135"/>
            <a:ext cx="2515870" cy="1856740"/>
          </a:xfrm>
          <a:prstGeom prst="roundRect">
            <a:avLst/>
          </a:prstGeom>
          <a:blipFill dpi="0" rotWithShape="1">
            <a:blip r:embed="rId5"/>
            <a:srcRect/>
            <a:stretch>
              <a:fillRect l="-55197" t="-190244" r="-294027" b="-5365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a:off x="6265545" y="4509136"/>
            <a:ext cx="2521585" cy="1856740"/>
          </a:xfrm>
          <a:prstGeom prst="roundRect">
            <a:avLst/>
          </a:prstGeom>
          <a:blipFill dpi="0" rotWithShape="1">
            <a:blip r:embed="rId6"/>
            <a:srcRect/>
            <a:stretch>
              <a:fillRect l="-196119" t="-35383" r="-78010" b="-1475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9"/>
          <p:cNvSpPr/>
          <p:nvPr/>
        </p:nvSpPr>
        <p:spPr>
          <a:xfrm>
            <a:off x="3394710" y="4514724"/>
            <a:ext cx="2521585" cy="1851151"/>
          </a:xfrm>
          <a:prstGeom prst="roundRect">
            <a:avLst/>
          </a:prstGeom>
          <a:blipFill dpi="0" rotWithShape="1">
            <a:blip r:embed="rId7"/>
            <a:srcRect/>
            <a:stretch>
              <a:fillRect l="-55767" t="-52272" r="-266231" b="-18667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nvSpPr>
        <p:spPr>
          <a:xfrm>
            <a:off x="9124950" y="4500621"/>
            <a:ext cx="2574737" cy="1865254"/>
          </a:xfrm>
          <a:prstGeom prst="roundRect">
            <a:avLst/>
          </a:prstGeom>
          <a:blipFill dpi="0" rotWithShape="1">
            <a:blip r:embed="rId8"/>
            <a:srcRect/>
            <a:stretch>
              <a:fillRect l="-198546" t="-39314" r="-79062" b="-17969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a:off x="2645190" y="579253"/>
            <a:ext cx="322257" cy="0"/>
          </a:xfrm>
          <a:prstGeom prst="line">
            <a:avLst/>
          </a:prstGeom>
          <a:ln>
            <a:solidFill>
              <a:srgbClr val="7B84E6"/>
            </a:solidFill>
          </a:ln>
        </p:spPr>
        <p:style>
          <a:lnRef idx="3">
            <a:schemeClr val="accent1"/>
          </a:lnRef>
          <a:fillRef idx="0">
            <a:schemeClr val="accent1"/>
          </a:fillRef>
          <a:effectRef idx="2">
            <a:schemeClr val="accent1"/>
          </a:effectRef>
          <a:fontRef idx="minor">
            <a:schemeClr val="tx1"/>
          </a:fontRef>
        </p:style>
      </p:cxnSp>
      <p:sp>
        <p:nvSpPr>
          <p:cNvPr id="23" name="文本框 22"/>
          <p:cNvSpPr txBox="1"/>
          <p:nvPr/>
        </p:nvSpPr>
        <p:spPr>
          <a:xfrm>
            <a:off x="911859" y="361950"/>
            <a:ext cx="10530745" cy="398780"/>
          </a:xfrm>
          <a:prstGeom prst="rect">
            <a:avLst/>
          </a:prstGeom>
          <a:noFill/>
        </p:spPr>
        <p:txBody>
          <a:bodyPr wrap="square" rtlCol="0">
            <a:spAutoFit/>
          </a:bodyPr>
          <a:lstStyle/>
          <a:p>
            <a:r>
              <a:rPr lang="en-US" altLang="zh-CN" sz="2000" b="1" dirty="0" smtClean="0">
                <a:solidFill>
                  <a:srgbClr val="717DE1"/>
                </a:solidFill>
                <a:latin typeface="+mj-ea"/>
                <a:cs typeface="汉仪晓波花月圆W" charset="-122"/>
              </a:rPr>
              <a:t>Our </a:t>
            </a:r>
            <a:r>
              <a:rPr lang="en-US" altLang="zh-CN" sz="2000" b="1" dirty="0">
                <a:solidFill>
                  <a:srgbClr val="717DE1"/>
                </a:solidFill>
                <a:latin typeface="+mj-ea"/>
                <a:cs typeface="汉仪晓波花月圆W" charset="-122"/>
              </a:rPr>
              <a:t>solution         Advanced account and private key management </a:t>
            </a:r>
            <a:r>
              <a:rPr lang="en-US" altLang="zh-CN" sz="2000" b="1" dirty="0" smtClean="0">
                <a:solidFill>
                  <a:srgbClr val="717DE1"/>
                </a:solidFill>
                <a:latin typeface="+mj-ea"/>
                <a:cs typeface="汉仪晓波花月圆W" charset="-122"/>
              </a:rPr>
              <a:t>techn</a:t>
            </a:r>
            <a:r>
              <a:rPr lang="en-US" altLang="zh-CN" sz="2000" b="1" dirty="0" smtClean="0">
                <a:solidFill>
                  <a:schemeClr val="bg1"/>
                </a:solidFill>
                <a:latin typeface="+mj-ea"/>
                <a:cs typeface="汉仪晓波花月圆W" charset="-122"/>
              </a:rPr>
              <a:t>ology</a:t>
            </a:r>
            <a:endParaRPr lang="zh-CN" altLang="en-US" sz="2000" b="1" dirty="0" smtClean="0">
              <a:solidFill>
                <a:srgbClr val="717DE1"/>
              </a:solidFill>
              <a:latin typeface="+mj-ea"/>
              <a:cs typeface="汉仪晓波花月圆W"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圆角矩形 67"/>
          <p:cNvSpPr/>
          <p:nvPr/>
        </p:nvSpPr>
        <p:spPr>
          <a:xfrm rot="2700000">
            <a:off x="7542530" y="-2096770"/>
            <a:ext cx="2916555" cy="2916555"/>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圆角矩形 86"/>
          <p:cNvSpPr/>
          <p:nvPr/>
        </p:nvSpPr>
        <p:spPr>
          <a:xfrm rot="2700000">
            <a:off x="1417320" y="4753610"/>
            <a:ext cx="4904105" cy="4904105"/>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rot="2700000">
            <a:off x="349885" y="328295"/>
            <a:ext cx="465455" cy="465455"/>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p:cNvSpPr txBox="1"/>
          <p:nvPr/>
        </p:nvSpPr>
        <p:spPr>
          <a:xfrm>
            <a:off x="911859" y="361950"/>
            <a:ext cx="8801767" cy="400110"/>
          </a:xfrm>
          <a:prstGeom prst="rect">
            <a:avLst/>
          </a:prstGeom>
          <a:noFill/>
        </p:spPr>
        <p:txBody>
          <a:bodyPr wrap="square" rtlCol="0">
            <a:spAutoFit/>
          </a:bodyPr>
          <a:lstStyle/>
          <a:p>
            <a:r>
              <a:rPr lang="en-US" altLang="zh-CN" sz="2000" b="1" dirty="0">
                <a:solidFill>
                  <a:srgbClr val="717DE1"/>
                </a:solidFill>
                <a:latin typeface="+mj-ea"/>
                <a:cs typeface="汉仪晓波花月圆W" charset="-122"/>
              </a:rPr>
              <a:t>Our solution     </a:t>
            </a:r>
            <a:r>
              <a:rPr lang="en-US" altLang="zh-CN" sz="2000" b="1" dirty="0" smtClean="0">
                <a:solidFill>
                  <a:srgbClr val="717DE1"/>
                </a:solidFill>
                <a:latin typeface="+mj-ea"/>
                <a:cs typeface="汉仪晓波花月圆W" charset="-122"/>
              </a:rPr>
              <a:t> End-to-end </a:t>
            </a:r>
            <a:r>
              <a:rPr lang="en-US" altLang="zh-CN" sz="2000" b="1" dirty="0">
                <a:solidFill>
                  <a:srgbClr val="717DE1"/>
                </a:solidFill>
                <a:latin typeface="+mj-ea"/>
                <a:cs typeface="汉仪晓波花月圆W" charset="-122"/>
              </a:rPr>
              <a:t>encrypted communication</a:t>
            </a:r>
            <a:endParaRPr lang="zh-CN" altLang="en-US" sz="2000" b="1" dirty="0">
              <a:solidFill>
                <a:srgbClr val="717DE1"/>
              </a:solidFill>
              <a:latin typeface="+mj-ea"/>
              <a:cs typeface="汉仪晓波花月圆W" charset="-122"/>
            </a:endParaRPr>
          </a:p>
        </p:txBody>
      </p:sp>
      <p:grpSp>
        <p:nvGrpSpPr>
          <p:cNvPr id="36" name="组合 35"/>
          <p:cNvGrpSpPr/>
          <p:nvPr/>
        </p:nvGrpSpPr>
        <p:grpSpPr>
          <a:xfrm>
            <a:off x="1381931" y="1327784"/>
            <a:ext cx="2716562" cy="5247557"/>
            <a:chOff x="7765" y="2054"/>
            <a:chExt cx="3670" cy="7496"/>
          </a:xfrm>
        </p:grpSpPr>
        <p:grpSp>
          <p:nvGrpSpPr>
            <p:cNvPr id="37" name="组合 36"/>
            <p:cNvGrpSpPr/>
            <p:nvPr/>
          </p:nvGrpSpPr>
          <p:grpSpPr>
            <a:xfrm>
              <a:off x="7765" y="2054"/>
              <a:ext cx="3670" cy="7008"/>
              <a:chOff x="3211" y="2865"/>
              <a:chExt cx="4170" cy="7562"/>
            </a:xfrm>
            <a:effectLst>
              <a:outerShdw blurRad="190500" sx="102000" sy="102000" algn="ctr" rotWithShape="0">
                <a:srgbClr val="717DE1">
                  <a:alpha val="40000"/>
                </a:srgbClr>
              </a:outerShdw>
            </a:effectLst>
          </p:grpSpPr>
          <p:grpSp>
            <p:nvGrpSpPr>
              <p:cNvPr id="39" name="组合 38"/>
              <p:cNvGrpSpPr/>
              <p:nvPr/>
            </p:nvGrpSpPr>
            <p:grpSpPr>
              <a:xfrm>
                <a:off x="3288" y="2865"/>
                <a:ext cx="4010" cy="7562"/>
                <a:chOff x="3915" y="2999"/>
                <a:chExt cx="6282" cy="11840"/>
              </a:xfrm>
            </p:grpSpPr>
            <p:sp>
              <p:nvSpPr>
                <p:cNvPr id="40" name="圆角矩形 39"/>
                <p:cNvSpPr/>
                <p:nvPr/>
              </p:nvSpPr>
              <p:spPr>
                <a:xfrm>
                  <a:off x="3915" y="2999"/>
                  <a:ext cx="6283" cy="11841"/>
                </a:xfrm>
                <a:prstGeom prst="roundRect">
                  <a:avLst>
                    <a:gd name="adj" fmla="val 10301"/>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圆角矩形 40"/>
                <p:cNvSpPr/>
                <p:nvPr/>
              </p:nvSpPr>
              <p:spPr>
                <a:xfrm>
                  <a:off x="4192" y="3254"/>
                  <a:ext cx="5728" cy="11331"/>
                </a:xfrm>
                <a:prstGeom prst="roundRect">
                  <a:avLst>
                    <a:gd name="adj" fmla="val 9257"/>
                  </a:avLst>
                </a:prstGeom>
                <a:solidFill>
                  <a:srgbClr val="FAF7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圆角矩形 41"/>
                <p:cNvSpPr/>
                <p:nvPr/>
              </p:nvSpPr>
              <p:spPr>
                <a:xfrm>
                  <a:off x="5548" y="2999"/>
                  <a:ext cx="3016" cy="688"/>
                </a:xfrm>
                <a:prstGeom prst="roundRect">
                  <a:avLst>
                    <a:gd name="adj" fmla="val 497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圆角矩形 42"/>
                <p:cNvSpPr/>
                <p:nvPr/>
              </p:nvSpPr>
              <p:spPr>
                <a:xfrm>
                  <a:off x="6613" y="3307"/>
                  <a:ext cx="888" cy="133"/>
                </a:xfrm>
                <a:prstGeom prst="roundRect">
                  <a:avLst>
                    <a:gd name="adj" fmla="val 50000"/>
                  </a:avLst>
                </a:prstGeom>
                <a:solidFill>
                  <a:srgbClr val="E4E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圆角矩形 43"/>
                <p:cNvSpPr/>
                <p:nvPr/>
              </p:nvSpPr>
              <p:spPr>
                <a:xfrm>
                  <a:off x="7663" y="3307"/>
                  <a:ext cx="130" cy="133"/>
                </a:xfrm>
                <a:prstGeom prst="roundRect">
                  <a:avLst>
                    <a:gd name="adj" fmla="val 50000"/>
                  </a:avLst>
                </a:prstGeom>
                <a:solidFill>
                  <a:srgbClr val="E4E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圆角矩形 44"/>
              <p:cNvSpPr/>
              <p:nvPr/>
            </p:nvSpPr>
            <p:spPr>
              <a:xfrm>
                <a:off x="3211" y="3711"/>
                <a:ext cx="184" cy="454"/>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圆角矩形 45"/>
              <p:cNvSpPr/>
              <p:nvPr/>
            </p:nvSpPr>
            <p:spPr>
              <a:xfrm>
                <a:off x="3211" y="4399"/>
                <a:ext cx="184" cy="567"/>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a:off x="3211" y="5002"/>
                <a:ext cx="184" cy="567"/>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圆角矩形 47"/>
              <p:cNvSpPr/>
              <p:nvPr/>
            </p:nvSpPr>
            <p:spPr>
              <a:xfrm>
                <a:off x="7197" y="4165"/>
                <a:ext cx="184" cy="1134"/>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文本框 48"/>
            <p:cNvSpPr txBox="1"/>
            <p:nvPr/>
          </p:nvSpPr>
          <p:spPr>
            <a:xfrm>
              <a:off x="8028" y="2643"/>
              <a:ext cx="3128" cy="6907"/>
            </a:xfrm>
            <a:prstGeom prst="rect">
              <a:avLst/>
            </a:prstGeom>
            <a:noFill/>
          </p:spPr>
          <p:txBody>
            <a:bodyPr wrap="square" rtlCol="0" anchor="t">
              <a:spAutoFit/>
            </a:bodyPr>
            <a:lstStyle/>
            <a:p>
              <a:pPr algn="ctr">
                <a:lnSpc>
                  <a:spcPct val="150000"/>
                </a:lnSpc>
              </a:pPr>
              <a:r>
                <a:rPr lang="en-US" altLang="zh-CN" sz="1600" b="1" dirty="0" smtClean="0">
                  <a:solidFill>
                    <a:srgbClr val="717DE1"/>
                  </a:solidFill>
                  <a:latin typeface="+mn-ea"/>
                  <a:cs typeface="汉仪晓波花月圆W" charset="-122"/>
                </a:rPr>
                <a:t>End-to-end </a:t>
              </a:r>
              <a:r>
                <a:rPr lang="en-US" altLang="zh-CN" sz="1600" b="1" dirty="0">
                  <a:solidFill>
                    <a:srgbClr val="717DE1"/>
                  </a:solidFill>
                  <a:latin typeface="+mn-ea"/>
                  <a:cs typeface="汉仪晓波花月圆W" charset="-122"/>
                </a:rPr>
                <a:t>encrypted data communication</a:t>
              </a:r>
              <a:endParaRPr lang="zh-CN" altLang="en-US" sz="1600" b="1" dirty="0">
                <a:solidFill>
                  <a:srgbClr val="717DE1"/>
                </a:solidFill>
                <a:latin typeface="+mn-ea"/>
                <a:cs typeface="汉仪晓波花月圆W" charset="-122"/>
              </a:endParaRPr>
            </a:p>
            <a:p>
              <a:pPr>
                <a:lnSpc>
                  <a:spcPct val="150000"/>
                </a:lnSpc>
              </a:pPr>
              <a:endParaRPr lang="en-US" altLang="zh-CN" sz="1200" dirty="0" smtClean="0">
                <a:latin typeface="华文宋体" panose="02010600040101010101" pitchFamily="2" charset="-122"/>
                <a:ea typeface="华文宋体" panose="02010600040101010101" pitchFamily="2" charset="-122"/>
                <a:sym typeface="+mn-ea"/>
              </a:endParaRPr>
            </a:p>
            <a:p>
              <a:pPr>
                <a:lnSpc>
                  <a:spcPct val="150000"/>
                </a:lnSpc>
              </a:pPr>
              <a:r>
                <a:rPr lang="en-US" altLang="zh-CN" sz="1400" dirty="0" smtClean="0">
                  <a:latin typeface="华文宋体" panose="02010600040101010101" pitchFamily="2" charset="-122"/>
                  <a:ea typeface="华文宋体" panose="02010600040101010101" pitchFamily="2" charset="-122"/>
                  <a:sym typeface="+mn-ea"/>
                </a:rPr>
                <a:t>The </a:t>
              </a:r>
              <a:r>
                <a:rPr lang="en-US" altLang="zh-CN" sz="1400" dirty="0">
                  <a:latin typeface="华文宋体" panose="02010600040101010101" pitchFamily="2" charset="-122"/>
                  <a:ea typeface="华文宋体" panose="02010600040101010101" pitchFamily="2" charset="-122"/>
                  <a:sym typeface="+mn-ea"/>
                </a:rPr>
                <a:t>message is encrypted using the recipient's public key, and only the recipient's private key can decrypt. The private key only exists on the receiving device and cannot be decrypted anywhere else.</a:t>
              </a:r>
              <a:endParaRPr lang="zh-CN" altLang="en-US" sz="1400" dirty="0">
                <a:latin typeface="华文宋体" panose="02010600040101010101" pitchFamily="2" charset="-122"/>
                <a:ea typeface="华文宋体" panose="02010600040101010101" pitchFamily="2" charset="-122"/>
                <a:sym typeface="+mn-ea"/>
              </a:endParaRPr>
            </a:p>
          </p:txBody>
        </p:sp>
      </p:grpSp>
      <p:cxnSp>
        <p:nvCxnSpPr>
          <p:cNvPr id="61" name="直接连接符 60"/>
          <p:cNvCxnSpPr/>
          <p:nvPr/>
        </p:nvCxnSpPr>
        <p:spPr>
          <a:xfrm>
            <a:off x="2652395" y="570553"/>
            <a:ext cx="322257" cy="0"/>
          </a:xfrm>
          <a:prstGeom prst="line">
            <a:avLst/>
          </a:prstGeom>
          <a:ln>
            <a:solidFill>
              <a:srgbClr val="7B84E6"/>
            </a:solidFill>
          </a:ln>
        </p:spPr>
        <p:style>
          <a:lnRef idx="3">
            <a:schemeClr val="accent1"/>
          </a:lnRef>
          <a:fillRef idx="0">
            <a:schemeClr val="accent1"/>
          </a:fillRef>
          <a:effectRef idx="2">
            <a:schemeClr val="accent1"/>
          </a:effectRef>
          <a:fontRef idx="minor">
            <a:schemeClr val="tx1"/>
          </a:fontRef>
        </p:style>
      </p:cxnSp>
      <p:grpSp>
        <p:nvGrpSpPr>
          <p:cNvPr id="50" name="组合 49"/>
          <p:cNvGrpSpPr/>
          <p:nvPr/>
        </p:nvGrpSpPr>
        <p:grpSpPr>
          <a:xfrm>
            <a:off x="5042180" y="1327784"/>
            <a:ext cx="2716562" cy="4905934"/>
            <a:chOff x="7765" y="2054"/>
            <a:chExt cx="3670" cy="7008"/>
          </a:xfrm>
        </p:grpSpPr>
        <p:grpSp>
          <p:nvGrpSpPr>
            <p:cNvPr id="51" name="组合 50"/>
            <p:cNvGrpSpPr/>
            <p:nvPr/>
          </p:nvGrpSpPr>
          <p:grpSpPr>
            <a:xfrm>
              <a:off x="7765" y="2054"/>
              <a:ext cx="3670" cy="7008"/>
              <a:chOff x="3211" y="2865"/>
              <a:chExt cx="4170" cy="7562"/>
            </a:xfrm>
            <a:effectLst>
              <a:outerShdw blurRad="190500" sx="102000" sy="102000" algn="ctr" rotWithShape="0">
                <a:srgbClr val="717DE1">
                  <a:alpha val="40000"/>
                </a:srgbClr>
              </a:outerShdw>
            </a:effectLst>
          </p:grpSpPr>
          <p:grpSp>
            <p:nvGrpSpPr>
              <p:cNvPr id="54" name="组合 53"/>
              <p:cNvGrpSpPr/>
              <p:nvPr/>
            </p:nvGrpSpPr>
            <p:grpSpPr>
              <a:xfrm>
                <a:off x="3288" y="2865"/>
                <a:ext cx="4010" cy="7562"/>
                <a:chOff x="3915" y="2999"/>
                <a:chExt cx="6282" cy="11840"/>
              </a:xfrm>
            </p:grpSpPr>
            <p:sp>
              <p:nvSpPr>
                <p:cNvPr id="59" name="圆角矩形 58"/>
                <p:cNvSpPr/>
                <p:nvPr/>
              </p:nvSpPr>
              <p:spPr>
                <a:xfrm>
                  <a:off x="3915" y="2999"/>
                  <a:ext cx="6283" cy="11841"/>
                </a:xfrm>
                <a:prstGeom prst="roundRect">
                  <a:avLst>
                    <a:gd name="adj" fmla="val 10301"/>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圆角矩形 59"/>
                <p:cNvSpPr/>
                <p:nvPr/>
              </p:nvSpPr>
              <p:spPr>
                <a:xfrm>
                  <a:off x="4192" y="3254"/>
                  <a:ext cx="5728" cy="11331"/>
                </a:xfrm>
                <a:prstGeom prst="roundRect">
                  <a:avLst>
                    <a:gd name="adj" fmla="val 9257"/>
                  </a:avLst>
                </a:prstGeom>
                <a:solidFill>
                  <a:srgbClr val="FAF7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圆角矩形 61"/>
                <p:cNvSpPr/>
                <p:nvPr/>
              </p:nvSpPr>
              <p:spPr>
                <a:xfrm>
                  <a:off x="5548" y="2999"/>
                  <a:ext cx="3016" cy="688"/>
                </a:xfrm>
                <a:prstGeom prst="roundRect">
                  <a:avLst>
                    <a:gd name="adj" fmla="val 497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6613" y="3307"/>
                  <a:ext cx="888" cy="133"/>
                </a:xfrm>
                <a:prstGeom prst="roundRect">
                  <a:avLst>
                    <a:gd name="adj" fmla="val 50000"/>
                  </a:avLst>
                </a:prstGeom>
                <a:solidFill>
                  <a:srgbClr val="E4E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圆角矩形 63"/>
                <p:cNvSpPr/>
                <p:nvPr/>
              </p:nvSpPr>
              <p:spPr>
                <a:xfrm>
                  <a:off x="7663" y="3307"/>
                  <a:ext cx="130" cy="133"/>
                </a:xfrm>
                <a:prstGeom prst="roundRect">
                  <a:avLst>
                    <a:gd name="adj" fmla="val 50000"/>
                  </a:avLst>
                </a:prstGeom>
                <a:solidFill>
                  <a:srgbClr val="E4E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5" name="圆角矩形 54"/>
              <p:cNvSpPr/>
              <p:nvPr/>
            </p:nvSpPr>
            <p:spPr>
              <a:xfrm>
                <a:off x="3211" y="3711"/>
                <a:ext cx="184" cy="454"/>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圆角矩形 55"/>
              <p:cNvSpPr/>
              <p:nvPr/>
            </p:nvSpPr>
            <p:spPr>
              <a:xfrm>
                <a:off x="3211" y="4399"/>
                <a:ext cx="184" cy="567"/>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圆角矩形 56"/>
              <p:cNvSpPr/>
              <p:nvPr/>
            </p:nvSpPr>
            <p:spPr>
              <a:xfrm>
                <a:off x="3211" y="5002"/>
                <a:ext cx="184" cy="567"/>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圆角矩形 57"/>
              <p:cNvSpPr/>
              <p:nvPr/>
            </p:nvSpPr>
            <p:spPr>
              <a:xfrm>
                <a:off x="7197" y="4165"/>
                <a:ext cx="184" cy="1134"/>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2" name="文本框 51"/>
            <p:cNvSpPr txBox="1"/>
            <p:nvPr/>
          </p:nvSpPr>
          <p:spPr>
            <a:xfrm>
              <a:off x="8028" y="2643"/>
              <a:ext cx="3128" cy="5298"/>
            </a:xfrm>
            <a:prstGeom prst="rect">
              <a:avLst/>
            </a:prstGeom>
            <a:noFill/>
          </p:spPr>
          <p:txBody>
            <a:bodyPr wrap="square" rtlCol="0" anchor="t">
              <a:spAutoFit/>
            </a:bodyPr>
            <a:lstStyle/>
            <a:p>
              <a:pPr algn="ctr">
                <a:lnSpc>
                  <a:spcPct val="150000"/>
                </a:lnSpc>
              </a:pPr>
              <a:r>
                <a:rPr lang="en-US" altLang="zh-CN" sz="1600" b="1" dirty="0" smtClean="0">
                  <a:solidFill>
                    <a:srgbClr val="717DE1"/>
                  </a:solidFill>
                  <a:latin typeface="+mn-ea"/>
                  <a:cs typeface="汉仪晓波花月圆W" charset="-122"/>
                </a:rPr>
                <a:t>Decentralized </a:t>
              </a:r>
              <a:r>
                <a:rPr lang="en-US" altLang="zh-CN" sz="1600" b="1" dirty="0">
                  <a:solidFill>
                    <a:srgbClr val="717DE1"/>
                  </a:solidFill>
                  <a:latin typeface="+mn-ea"/>
                  <a:cs typeface="汉仪晓波花月圆W" charset="-122"/>
                </a:rPr>
                <a:t>message sending </a:t>
              </a:r>
              <a:r>
                <a:rPr lang="en-US" altLang="zh-CN" sz="1600" b="1" dirty="0" smtClean="0">
                  <a:solidFill>
                    <a:srgbClr val="717DE1"/>
                  </a:solidFill>
                  <a:latin typeface="+mn-ea"/>
                  <a:cs typeface="汉仪晓波花月圆W" charset="-122"/>
                </a:rPr>
                <a:t>mechanism</a:t>
              </a:r>
              <a:endParaRPr lang="en-US" altLang="zh-CN" sz="1600" b="1" dirty="0" smtClean="0">
                <a:solidFill>
                  <a:srgbClr val="717DE1"/>
                </a:solidFill>
                <a:latin typeface="+mn-ea"/>
                <a:cs typeface="汉仪晓波花月圆W" charset="-122"/>
              </a:endParaRPr>
            </a:p>
            <a:p>
              <a:pPr algn="ctr">
                <a:lnSpc>
                  <a:spcPct val="150000"/>
                </a:lnSpc>
              </a:pPr>
              <a:endParaRPr lang="en-US" altLang="zh-CN" sz="1200" dirty="0" smtClean="0">
                <a:latin typeface="华文宋体" panose="02010600040101010101" pitchFamily="2" charset="-122"/>
                <a:ea typeface="华文宋体" panose="02010600040101010101" pitchFamily="2" charset="-122"/>
                <a:sym typeface="+mn-ea"/>
              </a:endParaRPr>
            </a:p>
            <a:p>
              <a:pPr>
                <a:lnSpc>
                  <a:spcPct val="150000"/>
                </a:lnSpc>
              </a:pPr>
              <a:r>
                <a:rPr lang="en-US" altLang="zh-CN" sz="1400" dirty="0" smtClean="0">
                  <a:latin typeface="华文宋体" panose="02010600040101010101" pitchFamily="2" charset="-122"/>
                  <a:ea typeface="华文宋体" panose="02010600040101010101" pitchFamily="2" charset="-122"/>
                  <a:sym typeface="+mn-ea"/>
                </a:rPr>
                <a:t>Unlike traditional </a:t>
              </a:r>
              <a:r>
                <a:rPr lang="en-US" altLang="zh-CN" sz="1400" dirty="0">
                  <a:latin typeface="华文宋体" panose="02010600040101010101" pitchFamily="2" charset="-122"/>
                  <a:ea typeface="华文宋体" panose="02010600040101010101" pitchFamily="2" charset="-122"/>
                  <a:sym typeface="+mn-ea"/>
                </a:rPr>
                <a:t>centralized services, decentralized end-to-end message will not be forwarded by centralized servers, avoiding the risk of data being tampered with by centralized services.</a:t>
              </a:r>
              <a:endParaRPr lang="zh-CN" altLang="en-US" sz="1400" dirty="0">
                <a:latin typeface="华文宋体" panose="02010600040101010101" pitchFamily="2" charset="-122"/>
                <a:ea typeface="华文宋体" panose="02010600040101010101" pitchFamily="2" charset="-122"/>
                <a:sym typeface="+mn-ea"/>
              </a:endParaRPr>
            </a:p>
          </p:txBody>
        </p:sp>
      </p:grpSp>
      <p:grpSp>
        <p:nvGrpSpPr>
          <p:cNvPr id="79" name="组合 78"/>
          <p:cNvGrpSpPr/>
          <p:nvPr/>
        </p:nvGrpSpPr>
        <p:grpSpPr>
          <a:xfrm>
            <a:off x="8666204" y="1327784"/>
            <a:ext cx="2716562" cy="4905934"/>
            <a:chOff x="7765" y="2054"/>
            <a:chExt cx="3670" cy="7008"/>
          </a:xfrm>
        </p:grpSpPr>
        <p:grpSp>
          <p:nvGrpSpPr>
            <p:cNvPr id="80" name="组合 79"/>
            <p:cNvGrpSpPr/>
            <p:nvPr/>
          </p:nvGrpSpPr>
          <p:grpSpPr>
            <a:xfrm>
              <a:off x="7765" y="2054"/>
              <a:ext cx="3670" cy="7008"/>
              <a:chOff x="3211" y="2865"/>
              <a:chExt cx="4170" cy="7562"/>
            </a:xfrm>
            <a:effectLst>
              <a:outerShdw blurRad="190500" sx="102000" sy="102000" algn="ctr" rotWithShape="0">
                <a:srgbClr val="717DE1">
                  <a:alpha val="40000"/>
                </a:srgbClr>
              </a:outerShdw>
            </a:effectLst>
          </p:grpSpPr>
          <p:grpSp>
            <p:nvGrpSpPr>
              <p:cNvPr id="82" name="组合 81"/>
              <p:cNvGrpSpPr/>
              <p:nvPr/>
            </p:nvGrpSpPr>
            <p:grpSpPr>
              <a:xfrm>
                <a:off x="3288" y="2865"/>
                <a:ext cx="4010" cy="7562"/>
                <a:chOff x="3915" y="2999"/>
                <a:chExt cx="6282" cy="11840"/>
              </a:xfrm>
            </p:grpSpPr>
            <p:sp>
              <p:nvSpPr>
                <p:cNvPr id="88" name="圆角矩形 87"/>
                <p:cNvSpPr/>
                <p:nvPr/>
              </p:nvSpPr>
              <p:spPr>
                <a:xfrm>
                  <a:off x="3915" y="2999"/>
                  <a:ext cx="6283" cy="11841"/>
                </a:xfrm>
                <a:prstGeom prst="roundRect">
                  <a:avLst>
                    <a:gd name="adj" fmla="val 10301"/>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圆角矩形 88"/>
                <p:cNvSpPr/>
                <p:nvPr/>
              </p:nvSpPr>
              <p:spPr>
                <a:xfrm>
                  <a:off x="4192" y="3254"/>
                  <a:ext cx="5728" cy="11331"/>
                </a:xfrm>
                <a:prstGeom prst="roundRect">
                  <a:avLst>
                    <a:gd name="adj" fmla="val 9257"/>
                  </a:avLst>
                </a:prstGeom>
                <a:solidFill>
                  <a:srgbClr val="FAF7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5548" y="2999"/>
                  <a:ext cx="3016" cy="688"/>
                </a:xfrm>
                <a:prstGeom prst="roundRect">
                  <a:avLst>
                    <a:gd name="adj" fmla="val 497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圆角矩形 90"/>
                <p:cNvSpPr/>
                <p:nvPr/>
              </p:nvSpPr>
              <p:spPr>
                <a:xfrm>
                  <a:off x="6613" y="3307"/>
                  <a:ext cx="888" cy="133"/>
                </a:xfrm>
                <a:prstGeom prst="roundRect">
                  <a:avLst>
                    <a:gd name="adj" fmla="val 50000"/>
                  </a:avLst>
                </a:prstGeom>
                <a:solidFill>
                  <a:srgbClr val="E4E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圆角矩形 91"/>
                <p:cNvSpPr/>
                <p:nvPr/>
              </p:nvSpPr>
              <p:spPr>
                <a:xfrm>
                  <a:off x="7663" y="3307"/>
                  <a:ext cx="130" cy="133"/>
                </a:xfrm>
                <a:prstGeom prst="roundRect">
                  <a:avLst>
                    <a:gd name="adj" fmla="val 50000"/>
                  </a:avLst>
                </a:prstGeom>
                <a:solidFill>
                  <a:srgbClr val="E4E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3" name="圆角矩形 82"/>
              <p:cNvSpPr/>
              <p:nvPr/>
            </p:nvSpPr>
            <p:spPr>
              <a:xfrm>
                <a:off x="3211" y="3711"/>
                <a:ext cx="184" cy="454"/>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3211" y="4399"/>
                <a:ext cx="184" cy="567"/>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圆角矩形 84"/>
              <p:cNvSpPr/>
              <p:nvPr/>
            </p:nvSpPr>
            <p:spPr>
              <a:xfrm>
                <a:off x="3211" y="5002"/>
                <a:ext cx="184" cy="567"/>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7197" y="4165"/>
                <a:ext cx="184" cy="1134"/>
              </a:xfrm>
              <a:prstGeom prst="roundRect">
                <a:avLst>
                  <a:gd name="adj" fmla="val 266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文本框 80"/>
            <p:cNvSpPr txBox="1"/>
            <p:nvPr/>
          </p:nvSpPr>
          <p:spPr>
            <a:xfrm>
              <a:off x="8028" y="2643"/>
              <a:ext cx="3128" cy="6397"/>
            </a:xfrm>
            <a:prstGeom prst="rect">
              <a:avLst/>
            </a:prstGeom>
            <a:noFill/>
          </p:spPr>
          <p:txBody>
            <a:bodyPr wrap="square" rtlCol="0" anchor="t">
              <a:spAutoFit/>
            </a:bodyPr>
            <a:lstStyle/>
            <a:p>
              <a:pPr algn="ctr">
                <a:lnSpc>
                  <a:spcPct val="150000"/>
                </a:lnSpc>
              </a:pPr>
              <a:r>
                <a:rPr lang="en-US" altLang="zh-CN" sz="1600" b="1" dirty="0" smtClean="0">
                  <a:solidFill>
                    <a:srgbClr val="717DE1"/>
                  </a:solidFill>
                  <a:latin typeface="+mn-ea"/>
                  <a:cs typeface="汉仪晓波花月圆W" charset="-122"/>
                </a:rPr>
                <a:t>Social data </a:t>
              </a:r>
              <a:r>
                <a:rPr lang="en-US" altLang="zh-CN" sz="1600" b="1" dirty="0">
                  <a:solidFill>
                    <a:srgbClr val="717DE1"/>
                  </a:solidFill>
                  <a:latin typeface="+mn-ea"/>
                  <a:cs typeface="汉仪晓波花月圆W" charset="-122"/>
                </a:rPr>
                <a:t>privacy protection</a:t>
              </a:r>
              <a:endParaRPr lang="zh-CN" altLang="en-US" sz="1600" b="1" dirty="0">
                <a:solidFill>
                  <a:srgbClr val="717DE1"/>
                </a:solidFill>
                <a:latin typeface="+mn-ea"/>
                <a:cs typeface="汉仪晓波花月圆W" charset="-122"/>
              </a:endParaRPr>
            </a:p>
            <a:p>
              <a:pPr>
                <a:lnSpc>
                  <a:spcPct val="150000"/>
                </a:lnSpc>
              </a:pPr>
              <a:endParaRPr lang="en-US" altLang="zh-CN" sz="1600" dirty="0" smtClean="0">
                <a:latin typeface="华文宋体" panose="02010600040101010101" pitchFamily="2" charset="-122"/>
                <a:ea typeface="华文宋体" panose="02010600040101010101" pitchFamily="2" charset="-122"/>
                <a:sym typeface="+mn-ea"/>
              </a:endParaRPr>
            </a:p>
            <a:p>
              <a:pPr>
                <a:lnSpc>
                  <a:spcPct val="150000"/>
                </a:lnSpc>
              </a:pPr>
              <a:endParaRPr lang="en-US" altLang="zh-CN" sz="1200" dirty="0" smtClean="0">
                <a:latin typeface="华文宋体" panose="02010600040101010101" pitchFamily="2" charset="-122"/>
                <a:ea typeface="华文宋体" panose="02010600040101010101" pitchFamily="2" charset="-122"/>
                <a:sym typeface="+mn-ea"/>
              </a:endParaRPr>
            </a:p>
            <a:p>
              <a:pPr>
                <a:lnSpc>
                  <a:spcPct val="150000"/>
                </a:lnSpc>
              </a:pPr>
              <a:r>
                <a:rPr lang="en-US" altLang="zh-CN" sz="1400" dirty="0" smtClean="0">
                  <a:latin typeface="华文宋体" panose="02010600040101010101" pitchFamily="2" charset="-122"/>
                  <a:ea typeface="华文宋体" panose="02010600040101010101" pitchFamily="2" charset="-122"/>
                  <a:sym typeface="+mn-ea"/>
                </a:rPr>
                <a:t>The </a:t>
              </a:r>
              <a:r>
                <a:rPr lang="en-US" altLang="zh-CN" sz="1400" dirty="0">
                  <a:latin typeface="华文宋体" panose="02010600040101010101" pitchFamily="2" charset="-122"/>
                  <a:ea typeface="华文宋体" panose="02010600040101010101" pitchFamily="2" charset="-122"/>
                  <a:sym typeface="+mn-ea"/>
                </a:rPr>
                <a:t>underlying technology is based on the web3 framework, where users control the ownership and usage rights of data, coupled with end-to-end encrypted communication, ensuring that messages sent by users are not leaked or tampered with at any stage.</a:t>
              </a:r>
              <a:endParaRPr lang="zh-CN" altLang="en-US" sz="1400" dirty="0">
                <a:latin typeface="华文宋体" panose="02010600040101010101" pitchFamily="2" charset="-122"/>
                <a:ea typeface="华文宋体" panose="02010600040101010101" pitchFamily="2" charset="-122"/>
                <a:sym typeface="+mn-ea"/>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AF7FA"/>
        </a:solidFill>
        <a:effectLst/>
      </p:bgPr>
    </p:bg>
    <p:spTree>
      <p:nvGrpSpPr>
        <p:cNvPr id="1" name=""/>
        <p:cNvGrpSpPr/>
        <p:nvPr/>
      </p:nvGrpSpPr>
      <p:grpSpPr>
        <a:xfrm>
          <a:off x="0" y="0"/>
          <a:ext cx="0" cy="0"/>
          <a:chOff x="0" y="0"/>
          <a:chExt cx="0" cy="0"/>
        </a:xfrm>
      </p:grpSpPr>
      <p:sp>
        <p:nvSpPr>
          <p:cNvPr id="86" name="圆角矩形 85"/>
          <p:cNvSpPr/>
          <p:nvPr/>
        </p:nvSpPr>
        <p:spPr>
          <a:xfrm rot="2700000">
            <a:off x="9544050" y="3312160"/>
            <a:ext cx="4904105" cy="4904105"/>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rot="2700000">
            <a:off x="349885" y="328295"/>
            <a:ext cx="465455" cy="465455"/>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p:cNvSpPr txBox="1"/>
          <p:nvPr/>
        </p:nvSpPr>
        <p:spPr>
          <a:xfrm>
            <a:off x="911860" y="361950"/>
            <a:ext cx="2890520" cy="400110"/>
          </a:xfrm>
          <a:prstGeom prst="rect">
            <a:avLst/>
          </a:prstGeom>
          <a:noFill/>
        </p:spPr>
        <p:txBody>
          <a:bodyPr wrap="square" rtlCol="0">
            <a:spAutoFit/>
          </a:bodyPr>
          <a:lstStyle/>
          <a:p>
            <a:r>
              <a:rPr lang="en-US" altLang="zh-CN" sz="2000" b="1" dirty="0" smtClean="0">
                <a:solidFill>
                  <a:srgbClr val="717DE1"/>
                </a:solidFill>
                <a:latin typeface="+mj-ea"/>
                <a:cs typeface="汉仪晓波花月圆W" charset="-122"/>
              </a:rPr>
              <a:t>Product </a:t>
            </a:r>
            <a:r>
              <a:rPr lang="en-US" altLang="zh-CN" sz="2000" b="1" dirty="0">
                <a:solidFill>
                  <a:srgbClr val="717DE1"/>
                </a:solidFill>
                <a:latin typeface="+mj-ea"/>
                <a:cs typeface="汉仪晓波花月圆W" charset="-122"/>
              </a:rPr>
              <a:t>Property</a:t>
            </a:r>
            <a:endParaRPr lang="zh-CN" altLang="en-US" sz="2000" b="1" dirty="0">
              <a:solidFill>
                <a:srgbClr val="717DE1"/>
              </a:solidFill>
              <a:latin typeface="+mj-ea"/>
              <a:cs typeface="汉仪晓波花月圆W" charset="-122"/>
            </a:endParaRPr>
          </a:p>
        </p:txBody>
      </p:sp>
      <p:sp>
        <p:nvSpPr>
          <p:cNvPr id="3" name="圆角矩形 2"/>
          <p:cNvSpPr/>
          <p:nvPr/>
        </p:nvSpPr>
        <p:spPr>
          <a:xfrm>
            <a:off x="1142365" y="934974"/>
            <a:ext cx="4504690" cy="1675130"/>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312926" y="1265809"/>
            <a:ext cx="845820" cy="845820"/>
          </a:xfrm>
          <a:prstGeom prst="ellipse">
            <a:avLst/>
          </a:prstGeom>
          <a:blipFill rotWithShape="1">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汉仪晓波花月圆W" charset="-122"/>
              <a:ea typeface="汉仪晓波花月圆W" charset="-122"/>
            </a:endParaRPr>
          </a:p>
        </p:txBody>
      </p:sp>
      <p:sp>
        <p:nvSpPr>
          <p:cNvPr id="12" name="文本框 11"/>
          <p:cNvSpPr txBox="1"/>
          <p:nvPr/>
        </p:nvSpPr>
        <p:spPr>
          <a:xfrm>
            <a:off x="2130751" y="850265"/>
            <a:ext cx="3428801" cy="1846659"/>
          </a:xfrm>
          <a:prstGeom prst="rect">
            <a:avLst/>
          </a:prstGeom>
          <a:noFill/>
        </p:spPr>
        <p:txBody>
          <a:bodyPr wrap="square" rtlCol="0" anchor="t">
            <a:spAutoFit/>
          </a:bodyPr>
          <a:lstStyle/>
          <a:p>
            <a:pPr algn="just">
              <a:lnSpc>
                <a:spcPct val="150000"/>
              </a:lnSpc>
            </a:pPr>
            <a:r>
              <a:rPr lang="en-US" altLang="zh-CN" sz="1600" b="1" dirty="0" smtClean="0">
                <a:solidFill>
                  <a:srgbClr val="717DE1"/>
                </a:solidFill>
                <a:latin typeface="+mn-ea"/>
                <a:cs typeface="汉仪晓波花月圆W" charset="-122"/>
              </a:rPr>
              <a:t>Self </a:t>
            </a:r>
            <a:r>
              <a:rPr lang="en-US" altLang="zh-CN" sz="1600" b="1" dirty="0">
                <a:solidFill>
                  <a:srgbClr val="717DE1"/>
                </a:solidFill>
                <a:latin typeface="+mn-ea"/>
                <a:cs typeface="汉仪晓波花月圆W" charset="-122"/>
              </a:rPr>
              <a:t>Hosting</a:t>
            </a:r>
            <a:endParaRPr lang="zh-CN" altLang="en-US" sz="1600" b="1" dirty="0">
              <a:solidFill>
                <a:srgbClr val="717DE1"/>
              </a:solidFill>
              <a:latin typeface="+mn-ea"/>
              <a:cs typeface="汉仪晓波花月圆W" charset="-122"/>
            </a:endParaRPr>
          </a:p>
          <a:p>
            <a:pPr marL="0" lvl="1" algn="just">
              <a:lnSpc>
                <a:spcPct val="150000"/>
              </a:lnSpc>
            </a:pPr>
            <a:r>
              <a:rPr lang="en-US" altLang="zh-CN" sz="1200" dirty="0" smtClean="0">
                <a:latin typeface="华文宋体" panose="02010600040101010101" pitchFamily="2" charset="-122"/>
                <a:ea typeface="华文宋体" panose="02010600040101010101" pitchFamily="2" charset="-122"/>
                <a:sym typeface="+mn-ea"/>
              </a:rPr>
              <a:t>Building </a:t>
            </a:r>
            <a:r>
              <a:rPr lang="en-US" altLang="zh-CN" sz="1200" dirty="0">
                <a:latin typeface="华文宋体" panose="02010600040101010101" pitchFamily="2" charset="-122"/>
                <a:ea typeface="华文宋体" panose="02010600040101010101" pitchFamily="2" charset="-122"/>
                <a:sym typeface="+mn-ea"/>
              </a:rPr>
              <a:t>an account system around </a:t>
            </a:r>
            <a:r>
              <a:rPr lang="en-US" altLang="zh-CN" sz="1200" dirty="0" smtClean="0">
                <a:latin typeface="华文宋体" panose="02010600040101010101" pitchFamily="2" charset="-122"/>
                <a:ea typeface="华文宋体" panose="02010600040101010101" pitchFamily="2" charset="-122"/>
                <a:sym typeface="+mn-ea"/>
              </a:rPr>
              <a:t>‘users </a:t>
            </a:r>
            <a:r>
              <a:rPr lang="en-US" altLang="zh-CN" sz="1200" dirty="0">
                <a:latin typeface="华文宋体" panose="02010600040101010101" pitchFamily="2" charset="-122"/>
                <a:ea typeface="华文宋体" panose="02010600040101010101" pitchFamily="2" charset="-122"/>
                <a:sym typeface="+mn-ea"/>
              </a:rPr>
              <a:t>have complete control over their own </a:t>
            </a:r>
            <a:r>
              <a:rPr lang="en-US" altLang="zh-CN" sz="1200" dirty="0" smtClean="0">
                <a:latin typeface="华文宋体" panose="02010600040101010101" pitchFamily="2" charset="-122"/>
                <a:ea typeface="华文宋体" panose="02010600040101010101" pitchFamily="2" charset="-122"/>
                <a:sym typeface="+mn-ea"/>
              </a:rPr>
              <a:t>data’, </a:t>
            </a:r>
            <a:r>
              <a:rPr lang="en-US" altLang="zh-CN" sz="1200" dirty="0">
                <a:latin typeface="华文宋体" panose="02010600040101010101" pitchFamily="2" charset="-122"/>
                <a:ea typeface="华文宋体" panose="02010600040101010101" pitchFamily="2" charset="-122"/>
                <a:sym typeface="+mn-ea"/>
              </a:rPr>
              <a:t>where users have their own private keys and provide multi-factor verification and multi-channel account recovery </a:t>
            </a:r>
            <a:r>
              <a:rPr lang="en-US" altLang="zh-CN" sz="1200" dirty="0" smtClean="0">
                <a:latin typeface="华文宋体" panose="02010600040101010101" pitchFamily="2" charset="-122"/>
                <a:ea typeface="华文宋体" panose="02010600040101010101" pitchFamily="2" charset="-122"/>
                <a:sym typeface="+mn-ea"/>
              </a:rPr>
              <a:t>mechanisms.</a:t>
            </a:r>
            <a:endParaRPr lang="en-US" altLang="zh-CN" sz="1200" dirty="0">
              <a:latin typeface="华文宋体" panose="02010600040101010101" pitchFamily="2" charset="-122"/>
              <a:ea typeface="华文宋体" panose="02010600040101010101" pitchFamily="2" charset="-122"/>
              <a:sym typeface="+mn-ea"/>
            </a:endParaRPr>
          </a:p>
        </p:txBody>
      </p:sp>
      <p:sp>
        <p:nvSpPr>
          <p:cNvPr id="61" name="圆角矩形 60"/>
          <p:cNvSpPr/>
          <p:nvPr/>
        </p:nvSpPr>
        <p:spPr>
          <a:xfrm>
            <a:off x="1142365" y="2937637"/>
            <a:ext cx="4504690" cy="1697609"/>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312926" y="3268472"/>
            <a:ext cx="845820" cy="845820"/>
          </a:xfrm>
          <a:prstGeom prst="ellipse">
            <a:avLst/>
          </a:prstGeom>
          <a:blipFill rotWithShape="1">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汉仪晓波花月圆W" charset="-122"/>
              <a:ea typeface="汉仪晓波花月圆W" charset="-122"/>
            </a:endParaRPr>
          </a:p>
        </p:txBody>
      </p:sp>
      <p:sp>
        <p:nvSpPr>
          <p:cNvPr id="68" name="文本框 67"/>
          <p:cNvSpPr txBox="1"/>
          <p:nvPr/>
        </p:nvSpPr>
        <p:spPr>
          <a:xfrm>
            <a:off x="2158746" y="2827909"/>
            <a:ext cx="3400806" cy="1846659"/>
          </a:xfrm>
          <a:prstGeom prst="rect">
            <a:avLst/>
          </a:prstGeom>
          <a:noFill/>
        </p:spPr>
        <p:txBody>
          <a:bodyPr wrap="square" rtlCol="0" anchor="t">
            <a:spAutoFit/>
          </a:bodyPr>
          <a:lstStyle/>
          <a:p>
            <a:pPr algn="just">
              <a:lnSpc>
                <a:spcPct val="150000"/>
              </a:lnSpc>
            </a:pPr>
            <a:r>
              <a:rPr lang="en-US" altLang="zh-CN" sz="1600" b="1" dirty="0" smtClean="0">
                <a:solidFill>
                  <a:srgbClr val="717DE1"/>
                </a:solidFill>
                <a:latin typeface="+mn-ea"/>
                <a:cs typeface="汉仪晓波花月圆W" charset="-122"/>
              </a:rPr>
              <a:t>Privacy </a:t>
            </a:r>
            <a:r>
              <a:rPr lang="en-US" altLang="zh-CN" sz="1600" b="1" dirty="0">
                <a:solidFill>
                  <a:srgbClr val="717DE1"/>
                </a:solidFill>
                <a:latin typeface="+mn-ea"/>
                <a:cs typeface="汉仪晓波花月圆W" charset="-122"/>
              </a:rPr>
              <a:t>Protection</a:t>
            </a:r>
            <a:endParaRPr lang="zh-CN" altLang="en-US" sz="1600" b="1" dirty="0">
              <a:solidFill>
                <a:srgbClr val="717DE1"/>
              </a:solidFill>
              <a:latin typeface="+mn-ea"/>
              <a:cs typeface="汉仪晓波花月圆W" charset="-122"/>
            </a:endParaRPr>
          </a:p>
          <a:p>
            <a:pPr algn="just">
              <a:lnSpc>
                <a:spcPct val="150000"/>
              </a:lnSpc>
            </a:pPr>
            <a:r>
              <a:rPr lang="en-US" altLang="zh-CN" sz="1200" dirty="0" smtClean="0">
                <a:latin typeface="华文宋体" panose="02010600040101010101" pitchFamily="2" charset="-122"/>
                <a:ea typeface="华文宋体" panose="02010600040101010101" pitchFamily="2" charset="-122"/>
                <a:sym typeface="+mn-ea"/>
              </a:rPr>
              <a:t>The </a:t>
            </a:r>
            <a:r>
              <a:rPr lang="en-US" altLang="zh-CN" sz="1200" dirty="0">
                <a:latin typeface="华文宋体" panose="02010600040101010101" pitchFamily="2" charset="-122"/>
                <a:ea typeface="华文宋体" panose="02010600040101010101" pitchFamily="2" charset="-122"/>
                <a:sym typeface="+mn-ea"/>
              </a:rPr>
              <a:t>core code runs on </a:t>
            </a:r>
            <a:r>
              <a:rPr lang="en-US" altLang="zh-CN" sz="1200" dirty="0" err="1" smtClean="0">
                <a:latin typeface="华文宋体" panose="02010600040101010101" pitchFamily="2" charset="-122"/>
                <a:ea typeface="华文宋体" panose="02010600040101010101" pitchFamily="2" charset="-122"/>
                <a:sym typeface="+mn-ea"/>
              </a:rPr>
              <a:t>TinyVerse</a:t>
            </a:r>
            <a:r>
              <a:rPr lang="en-US" altLang="zh-CN" sz="1200" dirty="0" smtClean="0">
                <a:latin typeface="华文宋体" panose="02010600040101010101" pitchFamily="2" charset="-122"/>
                <a:ea typeface="华文宋体" panose="02010600040101010101" pitchFamily="2" charset="-122"/>
                <a:sym typeface="+mn-ea"/>
              </a:rPr>
              <a:t> </a:t>
            </a:r>
            <a:r>
              <a:rPr lang="en-US" altLang="zh-CN" sz="1200" dirty="0">
                <a:latin typeface="华文宋体" panose="02010600040101010101" pitchFamily="2" charset="-122"/>
                <a:ea typeface="华文宋体" panose="02010600040101010101" pitchFamily="2" charset="-122"/>
                <a:sym typeface="+mn-ea"/>
              </a:rPr>
              <a:t>app, relying on web3 public </a:t>
            </a:r>
            <a:r>
              <a:rPr lang="en-US" altLang="zh-CN" sz="1200" dirty="0" smtClean="0">
                <a:latin typeface="华文宋体" panose="02010600040101010101" pitchFamily="2" charset="-122"/>
                <a:ea typeface="华文宋体" panose="02010600040101010101" pitchFamily="2" charset="-122"/>
                <a:sym typeface="+mn-ea"/>
              </a:rPr>
              <a:t>infrastructure. </a:t>
            </a:r>
            <a:r>
              <a:rPr lang="en-US" altLang="zh-CN" sz="1200" dirty="0">
                <a:latin typeface="华文宋体" panose="02010600040101010101" pitchFamily="2" charset="-122"/>
                <a:ea typeface="华文宋体" panose="02010600040101010101" pitchFamily="2" charset="-122"/>
                <a:sym typeface="+mn-ea"/>
              </a:rPr>
              <a:t>The service nodes do not have access to user's private data, and every action must be </a:t>
            </a:r>
            <a:r>
              <a:rPr lang="en-US" altLang="zh-CN" sz="1200" dirty="0" smtClean="0">
                <a:latin typeface="华文宋体" panose="02010600040101010101" pitchFamily="2" charset="-122"/>
                <a:ea typeface="华文宋体" panose="02010600040101010101" pitchFamily="2" charset="-122"/>
                <a:sym typeface="+mn-ea"/>
              </a:rPr>
              <a:t>authorized</a:t>
            </a:r>
            <a:r>
              <a:rPr lang="en-US" altLang="zh-CN" sz="1200" dirty="0">
                <a:latin typeface="华文宋体" panose="02010600040101010101" pitchFamily="2" charset="-122"/>
                <a:ea typeface="华文宋体" panose="02010600040101010101" pitchFamily="2" charset="-122"/>
                <a:sym typeface="+mn-ea"/>
              </a:rPr>
              <a:t>, and recorded by the user to ensure data security.</a:t>
            </a:r>
            <a:endParaRPr lang="zh-CN" altLang="en-US" sz="1200" dirty="0">
              <a:solidFill>
                <a:schemeClr val="tx1"/>
              </a:solidFill>
              <a:latin typeface="汉仪晓波花月圆W" charset="-122"/>
              <a:ea typeface="汉仪晓波花月圆W" charset="-122"/>
              <a:cs typeface="汉仪晓波花月圆W" charset="-122"/>
              <a:sym typeface="+mn-ea"/>
            </a:endParaRPr>
          </a:p>
        </p:txBody>
      </p:sp>
      <p:sp>
        <p:nvSpPr>
          <p:cNvPr id="70" name="圆角矩形 69"/>
          <p:cNvSpPr/>
          <p:nvPr/>
        </p:nvSpPr>
        <p:spPr>
          <a:xfrm>
            <a:off x="1142365" y="4995164"/>
            <a:ext cx="4504690" cy="1643380"/>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312926" y="5325999"/>
            <a:ext cx="845820" cy="845820"/>
          </a:xfrm>
          <a:prstGeom prst="ellipse">
            <a:avLst/>
          </a:prstGeom>
          <a:blipFill rotWithShape="1">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汉仪晓波花月圆W" charset="-122"/>
              <a:ea typeface="汉仪晓波花月圆W" charset="-122"/>
            </a:endParaRPr>
          </a:p>
        </p:txBody>
      </p:sp>
      <p:sp>
        <p:nvSpPr>
          <p:cNvPr id="72" name="文本框 71"/>
          <p:cNvSpPr txBox="1"/>
          <p:nvPr/>
        </p:nvSpPr>
        <p:spPr>
          <a:xfrm>
            <a:off x="2205228" y="5248489"/>
            <a:ext cx="3194304" cy="923330"/>
          </a:xfrm>
          <a:prstGeom prst="rect">
            <a:avLst/>
          </a:prstGeom>
          <a:noFill/>
        </p:spPr>
        <p:txBody>
          <a:bodyPr wrap="square" rtlCol="0" anchor="t">
            <a:spAutoFit/>
          </a:bodyPr>
          <a:lstStyle/>
          <a:p>
            <a:pPr algn="just">
              <a:lnSpc>
                <a:spcPct val="150000"/>
              </a:lnSpc>
            </a:pPr>
            <a:r>
              <a:rPr lang="en-US" altLang="zh-CN" sz="1600" b="1" dirty="0" smtClean="0">
                <a:solidFill>
                  <a:srgbClr val="717DE1"/>
                </a:solidFill>
                <a:latin typeface="+mn-ea"/>
                <a:cs typeface="汉仪晓波花月圆W" charset="-122"/>
              </a:rPr>
              <a:t>Privacy </a:t>
            </a:r>
            <a:r>
              <a:rPr lang="en-US" altLang="zh-CN" sz="1600" b="1" dirty="0">
                <a:solidFill>
                  <a:srgbClr val="717DE1"/>
                </a:solidFill>
                <a:latin typeface="+mn-ea"/>
                <a:cs typeface="汉仪晓波花月圆W" charset="-122"/>
              </a:rPr>
              <a:t>in Social Interactions</a:t>
            </a:r>
            <a:endParaRPr lang="zh-CN" altLang="en-US" sz="1600" b="1" dirty="0">
              <a:solidFill>
                <a:srgbClr val="717DE1"/>
              </a:solidFill>
              <a:latin typeface="+mn-ea"/>
              <a:cs typeface="汉仪晓波花月圆W" charset="-122"/>
            </a:endParaRPr>
          </a:p>
          <a:p>
            <a:pPr algn="just">
              <a:lnSpc>
                <a:spcPct val="150000"/>
              </a:lnSpc>
            </a:pPr>
            <a:r>
              <a:rPr lang="en-US" altLang="zh-CN" sz="1000" dirty="0" smtClean="0">
                <a:latin typeface="汉仪晓波花月圆W" charset="-122"/>
                <a:ea typeface="汉仪晓波花月圆W" charset="-122"/>
                <a:cs typeface="汉仪晓波花月圆W" charset="-122"/>
                <a:sym typeface="+mn-ea"/>
              </a:rPr>
              <a:t>Personal </a:t>
            </a:r>
            <a:r>
              <a:rPr lang="en-US" altLang="zh-CN" sz="1000" dirty="0">
                <a:latin typeface="汉仪晓波花月圆W" charset="-122"/>
                <a:ea typeface="汉仪晓波花月圆W" charset="-122"/>
                <a:cs typeface="汉仪晓波花月圆W" charset="-122"/>
                <a:sym typeface="+mn-ea"/>
              </a:rPr>
              <a:t>social data and interaction data with friends are considered private data.</a:t>
            </a:r>
            <a:endParaRPr lang="zh-CN" altLang="en-US" sz="1000" dirty="0">
              <a:solidFill>
                <a:schemeClr val="tx1"/>
              </a:solidFill>
              <a:latin typeface="汉仪晓波花月圆W" charset="-122"/>
              <a:ea typeface="汉仪晓波花月圆W" charset="-122"/>
              <a:cs typeface="汉仪晓波花月圆W" charset="-122"/>
              <a:sym typeface="+mn-ea"/>
            </a:endParaRPr>
          </a:p>
        </p:txBody>
      </p:sp>
      <p:sp>
        <p:nvSpPr>
          <p:cNvPr id="74" name="圆角矩形 73"/>
          <p:cNvSpPr/>
          <p:nvPr/>
        </p:nvSpPr>
        <p:spPr>
          <a:xfrm>
            <a:off x="6544945" y="934974"/>
            <a:ext cx="4504690" cy="1675130"/>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p:nvPr/>
        </p:nvSpPr>
        <p:spPr>
          <a:xfrm>
            <a:off x="6706362" y="1265809"/>
            <a:ext cx="845820" cy="845820"/>
          </a:xfrm>
          <a:prstGeom prst="ellipse">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汉仪晓波花月圆W" charset="-122"/>
              <a:ea typeface="汉仪晓波花月圆W" charset="-122"/>
            </a:endParaRPr>
          </a:p>
        </p:txBody>
      </p:sp>
      <p:sp>
        <p:nvSpPr>
          <p:cNvPr id="76" name="文本框 75"/>
          <p:cNvSpPr txBox="1"/>
          <p:nvPr/>
        </p:nvSpPr>
        <p:spPr>
          <a:xfrm>
            <a:off x="7630486" y="1088009"/>
            <a:ext cx="3333169" cy="1523494"/>
          </a:xfrm>
          <a:prstGeom prst="rect">
            <a:avLst/>
          </a:prstGeom>
          <a:noFill/>
        </p:spPr>
        <p:txBody>
          <a:bodyPr wrap="square" rtlCol="0" anchor="t">
            <a:spAutoFit/>
          </a:bodyPr>
          <a:lstStyle/>
          <a:p>
            <a:pPr algn="just">
              <a:lnSpc>
                <a:spcPct val="150000"/>
              </a:lnSpc>
            </a:pPr>
            <a:r>
              <a:rPr lang="en-US" altLang="zh-CN" sz="1600" b="1" dirty="0" smtClean="0">
                <a:solidFill>
                  <a:srgbClr val="717DE1"/>
                </a:solidFill>
                <a:latin typeface="+mn-ea"/>
                <a:cs typeface="汉仪晓波花月圆W" charset="-122"/>
              </a:rPr>
              <a:t>Secure </a:t>
            </a:r>
            <a:r>
              <a:rPr lang="en-US" altLang="zh-CN" sz="1600" b="1" dirty="0">
                <a:solidFill>
                  <a:srgbClr val="717DE1"/>
                </a:solidFill>
                <a:latin typeface="+mn-ea"/>
                <a:cs typeface="汉仪晓波花月圆W" charset="-122"/>
              </a:rPr>
              <a:t>Storage</a:t>
            </a:r>
            <a:endParaRPr lang="zh-CN" altLang="en-US" sz="1600" b="1" dirty="0">
              <a:solidFill>
                <a:srgbClr val="717DE1"/>
              </a:solidFill>
              <a:latin typeface="+mn-ea"/>
              <a:cs typeface="汉仪晓波花月圆W" charset="-122"/>
            </a:endParaRPr>
          </a:p>
          <a:p>
            <a:pPr marL="0" lvl="1" algn="just">
              <a:lnSpc>
                <a:spcPct val="150000"/>
              </a:lnSpc>
            </a:pPr>
            <a:r>
              <a:rPr lang="en-US" altLang="zh-CN" sz="1200" dirty="0" smtClean="0">
                <a:latin typeface="华文宋体" panose="02010600040101010101" pitchFamily="2" charset="-122"/>
                <a:ea typeface="华文宋体" panose="02010600040101010101" pitchFamily="2" charset="-122"/>
                <a:sym typeface="+mn-ea"/>
              </a:rPr>
              <a:t>User </a:t>
            </a:r>
            <a:r>
              <a:rPr lang="en-US" altLang="zh-CN" sz="1200" dirty="0">
                <a:latin typeface="华文宋体" panose="02010600040101010101" pitchFamily="2" charset="-122"/>
                <a:ea typeface="华文宋体" panose="02010600040101010101" pitchFamily="2" charset="-122"/>
                <a:sym typeface="+mn-ea"/>
              </a:rPr>
              <a:t>data is encrypted with a private key and stored on the distributed storage network IPFS, making it impossible for any third party to steal or crack.</a:t>
            </a:r>
            <a:endParaRPr lang="zh-CN" altLang="en-US" sz="1200" dirty="0">
              <a:latin typeface="华文宋体" panose="02010600040101010101" pitchFamily="2" charset="-122"/>
              <a:ea typeface="华文宋体" panose="02010600040101010101" pitchFamily="2" charset="-122"/>
              <a:sym typeface="+mn-ea"/>
            </a:endParaRPr>
          </a:p>
          <a:p>
            <a:pPr algn="just">
              <a:lnSpc>
                <a:spcPct val="150000"/>
              </a:lnSpc>
            </a:pPr>
            <a:endParaRPr lang="zh-CN" altLang="en-US" sz="1000" dirty="0">
              <a:solidFill>
                <a:schemeClr val="tx1"/>
              </a:solidFill>
              <a:latin typeface="汉仪晓波花月圆W" charset="-122"/>
              <a:ea typeface="汉仪晓波花月圆W" charset="-122"/>
              <a:cs typeface="汉仪晓波花月圆W" charset="-122"/>
              <a:sym typeface="+mn-ea"/>
            </a:endParaRPr>
          </a:p>
        </p:txBody>
      </p:sp>
      <p:sp>
        <p:nvSpPr>
          <p:cNvPr id="78" name="圆角矩形 77"/>
          <p:cNvSpPr/>
          <p:nvPr/>
        </p:nvSpPr>
        <p:spPr>
          <a:xfrm>
            <a:off x="6544945" y="2937637"/>
            <a:ext cx="4504690" cy="1697609"/>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a:off x="6706362" y="3310039"/>
            <a:ext cx="845820" cy="804131"/>
          </a:xfrm>
          <a:prstGeom prst="ellipse">
            <a:avLst/>
          </a:prstGeom>
          <a:blipFill rotWithShape="1">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汉仪晓波花月圆W" charset="-122"/>
              <a:ea typeface="汉仪晓波花月圆W" charset="-122"/>
            </a:endParaRPr>
          </a:p>
        </p:txBody>
      </p:sp>
      <p:sp>
        <p:nvSpPr>
          <p:cNvPr id="80" name="文本框 79"/>
          <p:cNvSpPr txBox="1"/>
          <p:nvPr/>
        </p:nvSpPr>
        <p:spPr>
          <a:xfrm>
            <a:off x="7630485" y="3021746"/>
            <a:ext cx="3333169" cy="1292662"/>
          </a:xfrm>
          <a:prstGeom prst="rect">
            <a:avLst/>
          </a:prstGeom>
          <a:noFill/>
        </p:spPr>
        <p:txBody>
          <a:bodyPr wrap="square" rtlCol="0" anchor="t">
            <a:spAutoFit/>
          </a:bodyPr>
          <a:lstStyle/>
          <a:p>
            <a:pPr algn="just">
              <a:lnSpc>
                <a:spcPct val="150000"/>
              </a:lnSpc>
            </a:pPr>
            <a:r>
              <a:rPr lang="en-US" altLang="zh-CN" sz="1600" b="1" dirty="0" smtClean="0">
                <a:solidFill>
                  <a:srgbClr val="717DE1"/>
                </a:solidFill>
                <a:latin typeface="+mn-ea"/>
                <a:cs typeface="汉仪晓波花月圆W" charset="-122"/>
                <a:sym typeface="+mn-ea"/>
              </a:rPr>
              <a:t>Connect Capacity</a:t>
            </a:r>
            <a:endParaRPr lang="zh-CN" altLang="en-US" sz="1600" b="1" dirty="0">
              <a:solidFill>
                <a:srgbClr val="717DE1"/>
              </a:solidFill>
              <a:latin typeface="+mn-ea"/>
              <a:cs typeface="汉仪晓波花月圆W" charset="-122"/>
            </a:endParaRPr>
          </a:p>
          <a:p>
            <a:pPr lvl="0">
              <a:lnSpc>
                <a:spcPct val="150000"/>
              </a:lnSpc>
            </a:pPr>
            <a:r>
              <a:rPr lang="en-US" altLang="zh-CN" sz="1200" dirty="0" smtClean="0">
                <a:latin typeface="华文宋体" panose="02010600040101010101" pitchFamily="2" charset="-122"/>
                <a:ea typeface="华文宋体" panose="02010600040101010101" pitchFamily="2" charset="-122"/>
                <a:sym typeface="+mn-ea"/>
              </a:rPr>
              <a:t>Users </a:t>
            </a:r>
            <a:r>
              <a:rPr lang="en-US" altLang="zh-CN" sz="1200" dirty="0">
                <a:latin typeface="华文宋体" panose="02010600040101010101" pitchFamily="2" charset="-122"/>
                <a:ea typeface="华文宋体" panose="02010600040101010101" pitchFamily="2" charset="-122"/>
                <a:sym typeface="+mn-ea"/>
              </a:rPr>
              <a:t>can connect all chains and services through their super accounts, with unlimited connectivity capabilities.</a:t>
            </a:r>
            <a:endParaRPr lang="zh-CN" altLang="en-US" sz="1200" dirty="0">
              <a:latin typeface="华文宋体" panose="02010600040101010101" pitchFamily="2" charset="-122"/>
              <a:ea typeface="华文宋体" panose="02010600040101010101" pitchFamily="2" charset="-122"/>
              <a:sym typeface="+mn-ea"/>
            </a:endParaRPr>
          </a:p>
        </p:txBody>
      </p:sp>
      <p:sp>
        <p:nvSpPr>
          <p:cNvPr id="82" name="圆角矩形 81"/>
          <p:cNvSpPr/>
          <p:nvPr/>
        </p:nvSpPr>
        <p:spPr>
          <a:xfrm>
            <a:off x="6544945" y="4995164"/>
            <a:ext cx="4504690" cy="1643380"/>
          </a:xfrm>
          <a:prstGeom prst="roundRect">
            <a:avLst>
              <a:gd name="adj" fmla="val 16666"/>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p:nvPr/>
        </p:nvSpPr>
        <p:spPr>
          <a:xfrm>
            <a:off x="6706362" y="5325999"/>
            <a:ext cx="845820" cy="845820"/>
          </a:xfrm>
          <a:prstGeom prst="ellipse">
            <a:avLst/>
          </a:prstGeom>
          <a:blipFill rotWithShape="1">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汉仪晓波花月圆W" charset="-122"/>
              <a:ea typeface="汉仪晓波花月圆W" charset="-122"/>
            </a:endParaRPr>
          </a:p>
        </p:txBody>
      </p:sp>
      <p:sp>
        <p:nvSpPr>
          <p:cNvPr id="84" name="文本框 83"/>
          <p:cNvSpPr txBox="1"/>
          <p:nvPr/>
        </p:nvSpPr>
        <p:spPr>
          <a:xfrm>
            <a:off x="7515606" y="4873879"/>
            <a:ext cx="3594353" cy="1846659"/>
          </a:xfrm>
          <a:prstGeom prst="rect">
            <a:avLst/>
          </a:prstGeom>
          <a:noFill/>
        </p:spPr>
        <p:txBody>
          <a:bodyPr wrap="square" rtlCol="0" anchor="t">
            <a:spAutoFit/>
          </a:bodyPr>
          <a:lstStyle/>
          <a:p>
            <a:pPr lvl="0" algn="just">
              <a:lnSpc>
                <a:spcPct val="150000"/>
              </a:lnSpc>
            </a:pPr>
            <a:r>
              <a:rPr lang="en-US" altLang="zh-CN" sz="1600" b="1" dirty="0" smtClean="0">
                <a:solidFill>
                  <a:srgbClr val="717DE1"/>
                </a:solidFill>
                <a:latin typeface="+mn-ea"/>
                <a:cs typeface="汉仪晓波花月圆W" charset="-122"/>
                <a:sym typeface="+mn-ea"/>
              </a:rPr>
              <a:t>Empowerment </a:t>
            </a:r>
            <a:r>
              <a:rPr lang="en-US" altLang="zh-CN" sz="1600" b="1" dirty="0">
                <a:solidFill>
                  <a:srgbClr val="717DE1"/>
                </a:solidFill>
                <a:latin typeface="+mn-ea"/>
                <a:cs typeface="汉仪晓波花月圆W" charset="-122"/>
                <a:sym typeface="+mn-ea"/>
              </a:rPr>
              <a:t>Tools</a:t>
            </a:r>
            <a:endParaRPr lang="en-US" altLang="zh-CN" sz="1600" b="1" dirty="0">
              <a:solidFill>
                <a:srgbClr val="717DE1"/>
              </a:solidFill>
              <a:latin typeface="+mn-ea"/>
              <a:cs typeface="汉仪晓波花月圆W" charset="-122"/>
              <a:sym typeface="+mn-ea"/>
            </a:endParaRPr>
          </a:p>
          <a:p>
            <a:pPr lvl="0" algn="just">
              <a:lnSpc>
                <a:spcPct val="150000"/>
              </a:lnSpc>
            </a:pPr>
            <a:r>
              <a:rPr lang="en-US" altLang="zh-CN" sz="1200" dirty="0" smtClean="0">
                <a:latin typeface="华文宋体" panose="02010600040101010101" pitchFamily="2" charset="-122"/>
                <a:ea typeface="华文宋体" panose="02010600040101010101" pitchFamily="2" charset="-122"/>
                <a:sym typeface="+mn-ea"/>
              </a:rPr>
              <a:t>Integrating </a:t>
            </a:r>
            <a:r>
              <a:rPr lang="en-US" altLang="zh-CN" sz="1200" dirty="0">
                <a:latin typeface="华文宋体" panose="02010600040101010101" pitchFamily="2" charset="-122"/>
                <a:ea typeface="华文宋体" panose="02010600040101010101" pitchFamily="2" charset="-122"/>
                <a:sym typeface="+mn-ea"/>
              </a:rPr>
              <a:t>AI technology and personal data, providing personal intelligent assistants which allows users to fully exercise their imagination and creativity, participate in the construction of web3 networks, and also enjoy the fun and benefits of web3 networks.</a:t>
            </a:r>
            <a:endParaRPr lang="zh-CN" altLang="en-US" sz="1200" dirty="0">
              <a:latin typeface="华文宋体" panose="02010600040101010101" pitchFamily="2" charset="-122"/>
              <a:ea typeface="华文宋体" panose="02010600040101010101" pitchFamily="2" charset="-122"/>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AF7FA"/>
        </a:solidFill>
        <a:effectLst/>
      </p:bgPr>
    </p:bg>
    <p:spTree>
      <p:nvGrpSpPr>
        <p:cNvPr id="1" name=""/>
        <p:cNvGrpSpPr/>
        <p:nvPr/>
      </p:nvGrpSpPr>
      <p:grpSpPr>
        <a:xfrm>
          <a:off x="0" y="0"/>
          <a:ext cx="0" cy="0"/>
          <a:chOff x="0" y="0"/>
          <a:chExt cx="0" cy="0"/>
        </a:xfrm>
      </p:grpSpPr>
      <p:sp>
        <p:nvSpPr>
          <p:cNvPr id="30" name="圆角矩形 29"/>
          <p:cNvSpPr/>
          <p:nvPr/>
        </p:nvSpPr>
        <p:spPr>
          <a:xfrm>
            <a:off x="4809232" y="4927935"/>
            <a:ext cx="3042920" cy="1259410"/>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圆角矩形 27"/>
          <p:cNvSpPr/>
          <p:nvPr/>
        </p:nvSpPr>
        <p:spPr>
          <a:xfrm>
            <a:off x="4414136" y="2232455"/>
            <a:ext cx="3042920" cy="1259410"/>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圆角矩形 43"/>
          <p:cNvSpPr/>
          <p:nvPr/>
        </p:nvSpPr>
        <p:spPr>
          <a:xfrm>
            <a:off x="8570177" y="3865065"/>
            <a:ext cx="3042920" cy="1259411"/>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rot="2700000">
            <a:off x="349885" y="328295"/>
            <a:ext cx="465455" cy="465455"/>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a:off x="-480060" y="2120265"/>
            <a:ext cx="13094335" cy="2601595"/>
          </a:xfrm>
          <a:custGeom>
            <a:avLst/>
            <a:gdLst>
              <a:gd name="connisteX0" fmla="*/ 0 w 12050395"/>
              <a:gd name="connsiteY0" fmla="*/ 2881465 h 2881465"/>
              <a:gd name="connisteX1" fmla="*/ 2720340 w 12050395"/>
              <a:gd name="connsiteY1" fmla="*/ 674840 h 2881465"/>
              <a:gd name="connisteX2" fmla="*/ 6361430 w 12050395"/>
              <a:gd name="connsiteY2" fmla="*/ 2870035 h 2881465"/>
              <a:gd name="connisteX3" fmla="*/ 10433685 w 12050395"/>
              <a:gd name="connsiteY3" fmla="*/ 344005 h 2881465"/>
              <a:gd name="connisteX4" fmla="*/ 12050395 w 12050395"/>
              <a:gd name="connsiteY4" fmla="*/ 72860 h 2881465"/>
            </a:gdLst>
            <a:ahLst/>
            <a:cxnLst>
              <a:cxn ang="0">
                <a:pos x="connisteX0" y="connsiteY0"/>
              </a:cxn>
              <a:cxn ang="0">
                <a:pos x="connisteX1" y="connsiteY1"/>
              </a:cxn>
              <a:cxn ang="0">
                <a:pos x="connisteX2" y="connsiteY2"/>
              </a:cxn>
              <a:cxn ang="0">
                <a:pos x="connisteX3" y="connsiteY3"/>
              </a:cxn>
              <a:cxn ang="0">
                <a:pos x="connisteX4" y="connsiteY4"/>
              </a:cxn>
            </a:cxnLst>
            <a:rect l="l" t="t" r="r" b="b"/>
            <a:pathLst>
              <a:path w="12050395" h="2881465">
                <a:moveTo>
                  <a:pt x="0" y="2881465"/>
                </a:moveTo>
                <a:cubicBezTo>
                  <a:pt x="471170" y="2396325"/>
                  <a:pt x="1447800" y="677380"/>
                  <a:pt x="2720340" y="674840"/>
                </a:cubicBezTo>
                <a:cubicBezTo>
                  <a:pt x="3992880" y="672300"/>
                  <a:pt x="4819015" y="2936075"/>
                  <a:pt x="6361430" y="2870035"/>
                </a:cubicBezTo>
                <a:cubicBezTo>
                  <a:pt x="7903845" y="2803995"/>
                  <a:pt x="9295765" y="903440"/>
                  <a:pt x="10433685" y="344005"/>
                </a:cubicBezTo>
                <a:cubicBezTo>
                  <a:pt x="11571605" y="-215430"/>
                  <a:pt x="11808460" y="76670"/>
                  <a:pt x="12050395" y="72860"/>
                </a:cubicBezTo>
              </a:path>
            </a:pathLst>
          </a:custGeom>
          <a:no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13155" y="2999105"/>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4052570" y="3491865"/>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6260465" y="4606925"/>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8554720" y="3705860"/>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10309225" y="2509520"/>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圆角矩形 42"/>
          <p:cNvSpPr/>
          <p:nvPr/>
        </p:nvSpPr>
        <p:spPr>
          <a:xfrm>
            <a:off x="855481" y="3266132"/>
            <a:ext cx="3042920" cy="1259410"/>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1626577" y="3411089"/>
            <a:ext cx="2271824" cy="969496"/>
          </a:xfrm>
          <a:prstGeom prst="rect">
            <a:avLst/>
          </a:prstGeom>
          <a:noFill/>
        </p:spPr>
        <p:txBody>
          <a:bodyPr wrap="square" rtlCol="0" anchor="t">
            <a:spAutoFit/>
          </a:bodyPr>
          <a:lstStyle/>
          <a:p>
            <a:pPr algn="just">
              <a:lnSpc>
                <a:spcPct val="150000"/>
              </a:lnSpc>
            </a:pPr>
            <a:r>
              <a:rPr lang="en-US" altLang="zh-CN" sz="1400" b="1" dirty="0" smtClean="0">
                <a:solidFill>
                  <a:srgbClr val="717DE1"/>
                </a:solidFill>
                <a:latin typeface="+mj-ea"/>
                <a:ea typeface="+mj-ea"/>
                <a:cs typeface="汉仪晓波花月圆W" charset="-122"/>
              </a:rPr>
              <a:t>Diary</a:t>
            </a:r>
            <a:endParaRPr lang="zh-CN" altLang="en-US" sz="1400" b="1" dirty="0">
              <a:solidFill>
                <a:srgbClr val="717DE1"/>
              </a:solidFill>
              <a:latin typeface="+mj-ea"/>
              <a:ea typeface="+mj-ea"/>
              <a:cs typeface="汉仪晓波花月圆W" charset="-122"/>
            </a:endParaRPr>
          </a:p>
          <a:p>
            <a:pPr algn="just">
              <a:lnSpc>
                <a:spcPct val="150000"/>
              </a:lnSpc>
            </a:pPr>
            <a:r>
              <a:rPr lang="en-US" altLang="zh-CN" sz="1200" dirty="0" smtClean="0">
                <a:latin typeface="华文宋体" panose="02010600040101010101" pitchFamily="2" charset="-122"/>
                <a:ea typeface="华文宋体" panose="02010600040101010101" pitchFamily="2" charset="-122"/>
              </a:rPr>
              <a:t>Recording </a:t>
            </a:r>
            <a:r>
              <a:rPr lang="en-US" altLang="zh-CN" sz="1200" dirty="0">
                <a:latin typeface="华文宋体" panose="02010600040101010101" pitchFamily="2" charset="-122"/>
                <a:ea typeface="华文宋体" panose="02010600040101010101" pitchFamily="2" charset="-122"/>
              </a:rPr>
              <a:t>thoughts and snippets of life</a:t>
            </a:r>
            <a:endParaRPr lang="zh-CN" altLang="en-US" sz="1200" dirty="0">
              <a:latin typeface="华文宋体" panose="02010600040101010101" pitchFamily="2" charset="-122"/>
              <a:ea typeface="华文宋体" panose="02010600040101010101" pitchFamily="2" charset="-122"/>
            </a:endParaRPr>
          </a:p>
        </p:txBody>
      </p:sp>
      <p:sp>
        <p:nvSpPr>
          <p:cNvPr id="61" name="燕尾形箭头 60"/>
          <p:cNvSpPr/>
          <p:nvPr/>
        </p:nvSpPr>
        <p:spPr>
          <a:xfrm>
            <a:off x="1298129" y="3768440"/>
            <a:ext cx="282573" cy="296653"/>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51"/>
          <p:cNvSpPr txBox="1"/>
          <p:nvPr/>
        </p:nvSpPr>
        <p:spPr>
          <a:xfrm>
            <a:off x="5306013" y="2471378"/>
            <a:ext cx="2341994" cy="969496"/>
          </a:xfrm>
          <a:prstGeom prst="rect">
            <a:avLst/>
          </a:prstGeom>
          <a:noFill/>
        </p:spPr>
        <p:txBody>
          <a:bodyPr wrap="square" rtlCol="0" anchor="t">
            <a:spAutoFit/>
          </a:bodyPr>
          <a:lstStyle/>
          <a:p>
            <a:pPr algn="just">
              <a:lnSpc>
                <a:spcPct val="150000"/>
              </a:lnSpc>
            </a:pPr>
            <a:r>
              <a:rPr lang="en-US" altLang="zh-CN" sz="1400" b="1" dirty="0" smtClean="0">
                <a:solidFill>
                  <a:srgbClr val="717DE1"/>
                </a:solidFill>
                <a:latin typeface="+mj-ea"/>
                <a:ea typeface="+mj-ea"/>
                <a:cs typeface="汉仪晓波花月圆W" charset="-122"/>
              </a:rPr>
              <a:t>Album</a:t>
            </a:r>
            <a:endParaRPr lang="zh-CN" altLang="en-US" sz="1400" b="1" dirty="0">
              <a:solidFill>
                <a:srgbClr val="717DE1"/>
              </a:solidFill>
              <a:latin typeface="+mj-ea"/>
              <a:ea typeface="+mj-ea"/>
              <a:cs typeface="汉仪晓波花月圆W" charset="-122"/>
            </a:endParaRPr>
          </a:p>
          <a:p>
            <a:pPr>
              <a:lnSpc>
                <a:spcPct val="150000"/>
              </a:lnSpc>
            </a:pPr>
            <a:r>
              <a:rPr lang="en-US" altLang="zh-CN" sz="1200" dirty="0" smtClean="0">
                <a:latin typeface="华文宋体" panose="02010600040101010101" pitchFamily="2" charset="-122"/>
                <a:ea typeface="华文宋体" panose="02010600040101010101" pitchFamily="2" charset="-122"/>
              </a:rPr>
              <a:t>Collecting </a:t>
            </a:r>
            <a:r>
              <a:rPr lang="en-US" altLang="zh-CN" sz="1200" dirty="0">
                <a:latin typeface="华文宋体" panose="02010600040101010101" pitchFamily="2" charset="-122"/>
                <a:ea typeface="华文宋体" panose="02010600040101010101" pitchFamily="2" charset="-122"/>
              </a:rPr>
              <a:t>cherished photos</a:t>
            </a:r>
            <a:endParaRPr lang="zh-CN" altLang="en-US" sz="1200" dirty="0">
              <a:latin typeface="华文宋体" panose="02010600040101010101" pitchFamily="2" charset="-122"/>
              <a:ea typeface="华文宋体" panose="02010600040101010101" pitchFamily="2" charset="-122"/>
            </a:endParaRPr>
          </a:p>
          <a:p>
            <a:pPr fontAlgn="auto">
              <a:lnSpc>
                <a:spcPct val="150000"/>
              </a:lnSpc>
            </a:pPr>
            <a:endParaRPr lang="zh-CN" altLang="en-US" sz="1200" dirty="0">
              <a:latin typeface="华文宋体" panose="02010600040101010101" pitchFamily="2" charset="-122"/>
              <a:ea typeface="华文宋体" panose="02010600040101010101" pitchFamily="2" charset="-122"/>
            </a:endParaRPr>
          </a:p>
        </p:txBody>
      </p:sp>
      <p:sp>
        <p:nvSpPr>
          <p:cNvPr id="54" name="燕尾形箭头 53"/>
          <p:cNvSpPr/>
          <p:nvPr/>
        </p:nvSpPr>
        <p:spPr>
          <a:xfrm>
            <a:off x="4855355" y="2710348"/>
            <a:ext cx="310515" cy="310515"/>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框 58"/>
          <p:cNvSpPr txBox="1"/>
          <p:nvPr/>
        </p:nvSpPr>
        <p:spPr>
          <a:xfrm>
            <a:off x="5794315" y="5124476"/>
            <a:ext cx="2073294" cy="969496"/>
          </a:xfrm>
          <a:prstGeom prst="rect">
            <a:avLst/>
          </a:prstGeom>
          <a:noFill/>
        </p:spPr>
        <p:txBody>
          <a:bodyPr wrap="square" rtlCol="0" anchor="t">
            <a:spAutoFit/>
          </a:bodyPr>
          <a:lstStyle/>
          <a:p>
            <a:pPr algn="just">
              <a:lnSpc>
                <a:spcPct val="150000"/>
              </a:lnSpc>
            </a:pPr>
            <a:r>
              <a:rPr lang="en-US" altLang="zh-CN" sz="1400" b="1" dirty="0" smtClean="0">
                <a:solidFill>
                  <a:srgbClr val="717DE1"/>
                </a:solidFill>
                <a:latin typeface="+mj-ea"/>
                <a:ea typeface="+mj-ea"/>
                <a:cs typeface="汉仪晓波花月圆W" charset="-122"/>
              </a:rPr>
              <a:t>Account Book</a:t>
            </a:r>
            <a:endParaRPr lang="zh-CN" altLang="en-US" sz="1400" b="1" dirty="0">
              <a:solidFill>
                <a:srgbClr val="717DE1"/>
              </a:solidFill>
              <a:latin typeface="+mj-ea"/>
              <a:ea typeface="+mj-ea"/>
              <a:cs typeface="汉仪晓波花月圆W" charset="-122"/>
            </a:endParaRPr>
          </a:p>
          <a:p>
            <a:pPr>
              <a:lnSpc>
                <a:spcPct val="150000"/>
              </a:lnSpc>
            </a:pPr>
            <a:r>
              <a:rPr lang="en-US" altLang="zh-CN" sz="1200" dirty="0" smtClean="0">
                <a:latin typeface="华文宋体" panose="02010600040101010101" pitchFamily="2" charset="-122"/>
                <a:ea typeface="华文宋体" panose="02010600040101010101" pitchFamily="2" charset="-122"/>
              </a:rPr>
              <a:t>Financial </a:t>
            </a:r>
            <a:r>
              <a:rPr lang="en-US" altLang="zh-CN" sz="1200" dirty="0">
                <a:latin typeface="华文宋体" panose="02010600040101010101" pitchFamily="2" charset="-122"/>
                <a:ea typeface="华文宋体" panose="02010600040101010101" pitchFamily="2" charset="-122"/>
              </a:rPr>
              <a:t>records, daily expenses, investment </a:t>
            </a:r>
            <a:r>
              <a:rPr lang="en-US" altLang="zh-CN" sz="1200" dirty="0" smtClean="0">
                <a:latin typeface="华文宋体" panose="02010600040101010101" pitchFamily="2" charset="-122"/>
                <a:ea typeface="华文宋体" panose="02010600040101010101" pitchFamily="2" charset="-122"/>
              </a:rPr>
              <a:t>plans</a:t>
            </a:r>
            <a:endParaRPr lang="en-US" altLang="zh-CN" sz="1200" dirty="0">
              <a:latin typeface="华文宋体" panose="02010600040101010101" pitchFamily="2" charset="-122"/>
              <a:ea typeface="华文宋体" panose="02010600040101010101" pitchFamily="2" charset="-122"/>
            </a:endParaRPr>
          </a:p>
        </p:txBody>
      </p:sp>
      <p:sp>
        <p:nvSpPr>
          <p:cNvPr id="60" name="燕尾形箭头 59"/>
          <p:cNvSpPr/>
          <p:nvPr/>
        </p:nvSpPr>
        <p:spPr>
          <a:xfrm>
            <a:off x="5370878" y="5404413"/>
            <a:ext cx="310515" cy="310515"/>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文本框 63"/>
          <p:cNvSpPr txBox="1"/>
          <p:nvPr/>
        </p:nvSpPr>
        <p:spPr>
          <a:xfrm>
            <a:off x="9310981" y="3909516"/>
            <a:ext cx="1996488" cy="1292662"/>
          </a:xfrm>
          <a:prstGeom prst="rect">
            <a:avLst/>
          </a:prstGeom>
          <a:noFill/>
        </p:spPr>
        <p:txBody>
          <a:bodyPr wrap="square" rtlCol="0" anchor="t">
            <a:spAutoFit/>
          </a:bodyPr>
          <a:lstStyle/>
          <a:p>
            <a:pPr algn="just">
              <a:lnSpc>
                <a:spcPct val="150000"/>
              </a:lnSpc>
            </a:pPr>
            <a:r>
              <a:rPr lang="en-US" altLang="zh-CN" sz="1400" b="1" dirty="0" smtClean="0">
                <a:solidFill>
                  <a:srgbClr val="717DE1"/>
                </a:solidFill>
                <a:latin typeface="+mj-ea"/>
                <a:ea typeface="+mj-ea"/>
                <a:cs typeface="汉仪晓波花月圆W" charset="-122"/>
              </a:rPr>
              <a:t>More </a:t>
            </a:r>
            <a:r>
              <a:rPr lang="en-US" altLang="zh-CN" sz="1400" b="1" dirty="0">
                <a:solidFill>
                  <a:srgbClr val="717DE1"/>
                </a:solidFill>
                <a:latin typeface="+mj-ea"/>
                <a:ea typeface="+mj-ea"/>
                <a:cs typeface="汉仪晓波花月圆W" charset="-122"/>
              </a:rPr>
              <a:t>important data files</a:t>
            </a:r>
            <a:endParaRPr lang="en-US" altLang="zh-CN" sz="1400" b="1" dirty="0">
              <a:solidFill>
                <a:srgbClr val="717DE1"/>
              </a:solidFill>
              <a:latin typeface="+mj-ea"/>
              <a:ea typeface="+mj-ea"/>
              <a:cs typeface="汉仪晓波花月圆W" charset="-122"/>
            </a:endParaRPr>
          </a:p>
          <a:p>
            <a:pPr>
              <a:lnSpc>
                <a:spcPct val="150000"/>
              </a:lnSpc>
            </a:pPr>
            <a:r>
              <a:rPr lang="en-US" altLang="zh-CN" sz="1200" dirty="0">
                <a:latin typeface="华文宋体" panose="02010600040101010101" pitchFamily="2" charset="-122"/>
                <a:ea typeface="华文宋体" panose="02010600040101010101" pitchFamily="2" charset="-122"/>
              </a:rPr>
              <a:t>Important and valuable documents</a:t>
            </a:r>
            <a:endParaRPr lang="zh-CN" altLang="en-US" sz="1200" dirty="0">
              <a:latin typeface="华文宋体" panose="02010600040101010101" pitchFamily="2" charset="-122"/>
              <a:ea typeface="华文宋体" panose="02010600040101010101" pitchFamily="2" charset="-122"/>
            </a:endParaRPr>
          </a:p>
        </p:txBody>
      </p:sp>
      <p:sp>
        <p:nvSpPr>
          <p:cNvPr id="65" name="燕尾形箭头 64"/>
          <p:cNvSpPr/>
          <p:nvPr/>
        </p:nvSpPr>
        <p:spPr>
          <a:xfrm>
            <a:off x="8984615" y="4298315"/>
            <a:ext cx="310515" cy="310515"/>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圆角矩形 69"/>
          <p:cNvSpPr/>
          <p:nvPr/>
        </p:nvSpPr>
        <p:spPr>
          <a:xfrm rot="2700000">
            <a:off x="-139700" y="5758815"/>
            <a:ext cx="4255135" cy="4255135"/>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2700000">
            <a:off x="4711587" y="-3072234"/>
            <a:ext cx="4255135" cy="4255135"/>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8205254" y="1016494"/>
            <a:ext cx="3042920" cy="1259411"/>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9068674" y="1217212"/>
            <a:ext cx="2179500" cy="969496"/>
          </a:xfrm>
          <a:prstGeom prst="rect">
            <a:avLst/>
          </a:prstGeom>
          <a:noFill/>
        </p:spPr>
        <p:txBody>
          <a:bodyPr wrap="square" rtlCol="0" anchor="t">
            <a:spAutoFit/>
          </a:bodyPr>
          <a:lstStyle/>
          <a:p>
            <a:pPr algn="just">
              <a:lnSpc>
                <a:spcPct val="150000"/>
              </a:lnSpc>
            </a:pPr>
            <a:r>
              <a:rPr lang="en-US" altLang="zh-CN" sz="1400" b="1" dirty="0" smtClean="0">
                <a:solidFill>
                  <a:srgbClr val="717DE1"/>
                </a:solidFill>
                <a:latin typeface="+mj-ea"/>
                <a:ea typeface="+mj-ea"/>
                <a:cs typeface="汉仪晓波花月圆W" charset="-122"/>
              </a:rPr>
              <a:t>Password Storage Box</a:t>
            </a:r>
            <a:endParaRPr lang="en-US" altLang="zh-CN" sz="1400" b="1" dirty="0">
              <a:solidFill>
                <a:srgbClr val="717DE1"/>
              </a:solidFill>
              <a:latin typeface="+mj-ea"/>
              <a:ea typeface="+mj-ea"/>
              <a:cs typeface="汉仪晓波花月圆W" charset="-122"/>
            </a:endParaRPr>
          </a:p>
          <a:p>
            <a:pPr>
              <a:lnSpc>
                <a:spcPct val="150000"/>
              </a:lnSpc>
            </a:pPr>
            <a:r>
              <a:rPr lang="en-US" altLang="zh-CN" sz="1200" dirty="0" smtClean="0">
                <a:latin typeface="华文宋体" panose="02010600040101010101" pitchFamily="2" charset="-122"/>
                <a:ea typeface="华文宋体" panose="02010600040101010101" pitchFamily="2" charset="-122"/>
              </a:rPr>
              <a:t>Storing various </a:t>
            </a:r>
            <a:r>
              <a:rPr lang="en-US" altLang="zh-CN" sz="1200" dirty="0">
                <a:latin typeface="华文宋体" panose="02010600040101010101" pitchFamily="2" charset="-122"/>
                <a:ea typeface="华文宋体" panose="02010600040101010101" pitchFamily="2" charset="-122"/>
              </a:rPr>
              <a:t>accounts and passwords</a:t>
            </a:r>
            <a:endParaRPr lang="zh-CN" altLang="en-US" sz="1200" dirty="0">
              <a:latin typeface="华文宋体" panose="02010600040101010101" pitchFamily="2" charset="-122"/>
              <a:ea typeface="华文宋体" panose="02010600040101010101" pitchFamily="2" charset="-122"/>
            </a:endParaRPr>
          </a:p>
        </p:txBody>
      </p:sp>
      <p:sp>
        <p:nvSpPr>
          <p:cNvPr id="27" name="燕尾形箭头 26"/>
          <p:cNvSpPr/>
          <p:nvPr/>
        </p:nvSpPr>
        <p:spPr>
          <a:xfrm>
            <a:off x="8619692" y="1449744"/>
            <a:ext cx="310515" cy="310515"/>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p:nvPr/>
        </p:nvCxnSpPr>
        <p:spPr>
          <a:xfrm>
            <a:off x="975872" y="890149"/>
            <a:ext cx="322257" cy="0"/>
          </a:xfrm>
          <a:prstGeom prst="line">
            <a:avLst/>
          </a:prstGeom>
          <a:ln>
            <a:solidFill>
              <a:srgbClr val="7B84E6"/>
            </a:solidFill>
          </a:ln>
        </p:spPr>
        <p:style>
          <a:lnRef idx="3">
            <a:schemeClr val="accent1"/>
          </a:lnRef>
          <a:fillRef idx="0">
            <a:schemeClr val="accent1"/>
          </a:fillRef>
          <a:effectRef idx="2">
            <a:schemeClr val="accent1"/>
          </a:effectRef>
          <a:fontRef idx="minor">
            <a:schemeClr val="tx1"/>
          </a:fontRef>
        </p:style>
      </p:cxnSp>
      <p:sp>
        <p:nvSpPr>
          <p:cNvPr id="29" name="文本框 28"/>
          <p:cNvSpPr txBox="1"/>
          <p:nvPr/>
        </p:nvSpPr>
        <p:spPr>
          <a:xfrm>
            <a:off x="911858" y="361950"/>
            <a:ext cx="5015809" cy="1015663"/>
          </a:xfrm>
          <a:prstGeom prst="rect">
            <a:avLst/>
          </a:prstGeom>
          <a:noFill/>
        </p:spPr>
        <p:txBody>
          <a:bodyPr wrap="square" rtlCol="0">
            <a:spAutoFit/>
          </a:bodyPr>
          <a:lstStyle/>
          <a:p>
            <a:r>
              <a:rPr lang="en-US" altLang="zh-CN" sz="2000" b="1" dirty="0" smtClean="0">
                <a:solidFill>
                  <a:srgbClr val="717DE1"/>
                </a:solidFill>
                <a:latin typeface="+mj-ea"/>
                <a:cs typeface="汉仪晓波花月圆W" charset="-122"/>
              </a:rPr>
              <a:t>What </a:t>
            </a:r>
            <a:r>
              <a:rPr lang="en-US" altLang="zh-CN" sz="2000" b="1" dirty="0">
                <a:solidFill>
                  <a:srgbClr val="717DE1"/>
                </a:solidFill>
                <a:latin typeface="+mj-ea"/>
                <a:cs typeface="汉仪晓波花月圆W" charset="-122"/>
              </a:rPr>
              <a:t>does </a:t>
            </a:r>
            <a:r>
              <a:rPr lang="en-US" altLang="zh-CN" sz="2000" b="1" dirty="0" err="1">
                <a:solidFill>
                  <a:srgbClr val="717DE1"/>
                </a:solidFill>
                <a:latin typeface="+mj-ea"/>
                <a:cs typeface="汉仪晓波花月圆W" charset="-122"/>
              </a:rPr>
              <a:t>TinyVerse</a:t>
            </a:r>
            <a:r>
              <a:rPr lang="en-US" altLang="zh-CN" sz="2000" b="1" dirty="0">
                <a:solidFill>
                  <a:srgbClr val="717DE1"/>
                </a:solidFill>
                <a:latin typeface="+mj-ea"/>
                <a:cs typeface="汉仪晓波花月圆W" charset="-122"/>
              </a:rPr>
              <a:t> Space </a:t>
            </a:r>
            <a:r>
              <a:rPr lang="en-US" altLang="zh-CN" sz="2000" b="1" dirty="0">
                <a:solidFill>
                  <a:srgbClr val="717DE1"/>
                </a:solidFill>
                <a:latin typeface="+mj-ea"/>
                <a:cs typeface="汉仪晓波花月圆W" charset="-122"/>
              </a:rPr>
              <a:t>bring</a:t>
            </a:r>
            <a:endParaRPr lang="en-US" altLang="zh-CN" sz="2000" b="1" dirty="0">
              <a:solidFill>
                <a:srgbClr val="717DE1"/>
              </a:solidFill>
              <a:latin typeface="+mj-ea"/>
              <a:cs typeface="汉仪晓波花月圆W" charset="-122"/>
            </a:endParaRPr>
          </a:p>
          <a:p>
            <a:r>
              <a:rPr lang="en-US" altLang="zh-CN" sz="2000" b="1" dirty="0" smtClean="0">
                <a:solidFill>
                  <a:srgbClr val="717DE1"/>
                </a:solidFill>
                <a:latin typeface="+mj-ea"/>
                <a:cs typeface="汉仪晓波花月圆W" charset="-122"/>
              </a:rPr>
              <a:t>     Secure </a:t>
            </a:r>
            <a:r>
              <a:rPr lang="en-US" altLang="zh-CN" sz="2000" b="1" dirty="0">
                <a:solidFill>
                  <a:srgbClr val="717DE1"/>
                </a:solidFill>
                <a:latin typeface="+mj-ea"/>
                <a:cs typeface="汉仪晓波花月圆W" charset="-122"/>
              </a:rPr>
              <a:t>storage and management of personal privacy data</a:t>
            </a:r>
            <a:endParaRPr lang="zh-CN" altLang="en-US" sz="2000" b="1" dirty="0">
              <a:solidFill>
                <a:srgbClr val="717DE1"/>
              </a:solidFill>
              <a:latin typeface="+mj-ea"/>
              <a:cs typeface="汉仪晓波花月圆W"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AF7FA"/>
        </a:solidFill>
        <a:effectLst/>
      </p:bgPr>
    </p:bg>
    <p:spTree>
      <p:nvGrpSpPr>
        <p:cNvPr id="1" name=""/>
        <p:cNvGrpSpPr/>
        <p:nvPr/>
      </p:nvGrpSpPr>
      <p:grpSpPr>
        <a:xfrm>
          <a:off x="0" y="0"/>
          <a:ext cx="0" cy="0"/>
          <a:chOff x="0" y="0"/>
          <a:chExt cx="0" cy="0"/>
        </a:xfrm>
      </p:grpSpPr>
      <p:sp>
        <p:nvSpPr>
          <p:cNvPr id="44" name="圆角矩形 43"/>
          <p:cNvSpPr/>
          <p:nvPr/>
        </p:nvSpPr>
        <p:spPr>
          <a:xfrm>
            <a:off x="8570177" y="3865065"/>
            <a:ext cx="3042920" cy="1259411"/>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圆角矩形 31"/>
          <p:cNvSpPr/>
          <p:nvPr/>
        </p:nvSpPr>
        <p:spPr>
          <a:xfrm>
            <a:off x="4731798" y="4893164"/>
            <a:ext cx="3742277" cy="1355063"/>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rot="2700000">
            <a:off x="349885" y="328295"/>
            <a:ext cx="465455" cy="465455"/>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p:cNvSpPr txBox="1"/>
          <p:nvPr/>
        </p:nvSpPr>
        <p:spPr>
          <a:xfrm>
            <a:off x="911859" y="361950"/>
            <a:ext cx="5116079" cy="707886"/>
          </a:xfrm>
          <a:prstGeom prst="rect">
            <a:avLst/>
          </a:prstGeom>
          <a:noFill/>
        </p:spPr>
        <p:txBody>
          <a:bodyPr wrap="square" rtlCol="0">
            <a:spAutoFit/>
          </a:bodyPr>
          <a:lstStyle/>
          <a:p>
            <a:r>
              <a:rPr lang="en-US" altLang="zh-CN" sz="2000" b="1" dirty="0">
                <a:solidFill>
                  <a:srgbClr val="717DE1"/>
                </a:solidFill>
                <a:latin typeface="+mj-ea"/>
                <a:cs typeface="汉仪晓波花月圆W" charset="-122"/>
              </a:rPr>
              <a:t>What does </a:t>
            </a:r>
            <a:r>
              <a:rPr lang="en-US" altLang="zh-CN" sz="2000" b="1" dirty="0" err="1">
                <a:solidFill>
                  <a:srgbClr val="717DE1"/>
                </a:solidFill>
                <a:latin typeface="+mj-ea"/>
                <a:cs typeface="汉仪晓波花月圆W" charset="-122"/>
              </a:rPr>
              <a:t>TinyVerse</a:t>
            </a:r>
            <a:r>
              <a:rPr lang="en-US" altLang="zh-CN" sz="2000" b="1" dirty="0">
                <a:solidFill>
                  <a:srgbClr val="717DE1"/>
                </a:solidFill>
                <a:latin typeface="+mj-ea"/>
                <a:cs typeface="汉仪晓波花月圆W" charset="-122"/>
              </a:rPr>
              <a:t> Space bring</a:t>
            </a:r>
            <a:endParaRPr lang="en-US" altLang="zh-CN" sz="2000" b="1" dirty="0">
              <a:solidFill>
                <a:srgbClr val="717DE1"/>
              </a:solidFill>
              <a:latin typeface="+mj-ea"/>
              <a:cs typeface="汉仪晓波花月圆W" charset="-122"/>
            </a:endParaRPr>
          </a:p>
          <a:p>
            <a:r>
              <a:rPr lang="en-US" altLang="zh-CN" sz="2000" b="1" dirty="0" smtClean="0">
                <a:solidFill>
                  <a:srgbClr val="717DE1"/>
                </a:solidFill>
                <a:latin typeface="+mj-ea"/>
                <a:cs typeface="汉仪晓波花月圆W" charset="-122"/>
              </a:rPr>
              <a:t>      A </a:t>
            </a:r>
            <a:r>
              <a:rPr lang="en-US" altLang="zh-CN" sz="2000" b="1" dirty="0">
                <a:solidFill>
                  <a:srgbClr val="717DE1"/>
                </a:solidFill>
                <a:latin typeface="+mj-ea"/>
                <a:cs typeface="汉仪晓波花月圆W" charset="-122"/>
              </a:rPr>
              <a:t>sanctuary in the digital world</a:t>
            </a:r>
            <a:endParaRPr lang="zh-CN" altLang="en-US" sz="2000" b="1" dirty="0">
              <a:solidFill>
                <a:srgbClr val="717DE1"/>
              </a:solidFill>
              <a:latin typeface="+mj-ea"/>
              <a:cs typeface="汉仪晓波花月圆W" charset="-122"/>
            </a:endParaRPr>
          </a:p>
        </p:txBody>
      </p:sp>
      <p:sp>
        <p:nvSpPr>
          <p:cNvPr id="37" name="任意多边形 36"/>
          <p:cNvSpPr/>
          <p:nvPr/>
        </p:nvSpPr>
        <p:spPr>
          <a:xfrm>
            <a:off x="-480060" y="2120265"/>
            <a:ext cx="13094335" cy="2601595"/>
          </a:xfrm>
          <a:custGeom>
            <a:avLst/>
            <a:gdLst>
              <a:gd name="connisteX0" fmla="*/ 0 w 12050395"/>
              <a:gd name="connsiteY0" fmla="*/ 2881465 h 2881465"/>
              <a:gd name="connisteX1" fmla="*/ 2720340 w 12050395"/>
              <a:gd name="connsiteY1" fmla="*/ 674840 h 2881465"/>
              <a:gd name="connisteX2" fmla="*/ 6361430 w 12050395"/>
              <a:gd name="connsiteY2" fmla="*/ 2870035 h 2881465"/>
              <a:gd name="connisteX3" fmla="*/ 10433685 w 12050395"/>
              <a:gd name="connsiteY3" fmla="*/ 344005 h 2881465"/>
              <a:gd name="connisteX4" fmla="*/ 12050395 w 12050395"/>
              <a:gd name="connsiteY4" fmla="*/ 72860 h 2881465"/>
            </a:gdLst>
            <a:ahLst/>
            <a:cxnLst>
              <a:cxn ang="0">
                <a:pos x="connisteX0" y="connsiteY0"/>
              </a:cxn>
              <a:cxn ang="0">
                <a:pos x="connisteX1" y="connsiteY1"/>
              </a:cxn>
              <a:cxn ang="0">
                <a:pos x="connisteX2" y="connsiteY2"/>
              </a:cxn>
              <a:cxn ang="0">
                <a:pos x="connisteX3" y="connsiteY3"/>
              </a:cxn>
              <a:cxn ang="0">
                <a:pos x="connisteX4" y="connsiteY4"/>
              </a:cxn>
            </a:cxnLst>
            <a:rect l="l" t="t" r="r" b="b"/>
            <a:pathLst>
              <a:path w="12050395" h="2881465">
                <a:moveTo>
                  <a:pt x="0" y="2881465"/>
                </a:moveTo>
                <a:cubicBezTo>
                  <a:pt x="471170" y="2396325"/>
                  <a:pt x="1447800" y="677380"/>
                  <a:pt x="2720340" y="674840"/>
                </a:cubicBezTo>
                <a:cubicBezTo>
                  <a:pt x="3992880" y="672300"/>
                  <a:pt x="4819015" y="2936075"/>
                  <a:pt x="6361430" y="2870035"/>
                </a:cubicBezTo>
                <a:cubicBezTo>
                  <a:pt x="7903845" y="2803995"/>
                  <a:pt x="9295765" y="903440"/>
                  <a:pt x="10433685" y="344005"/>
                </a:cubicBezTo>
                <a:cubicBezTo>
                  <a:pt x="11571605" y="-215430"/>
                  <a:pt x="11808460" y="76670"/>
                  <a:pt x="12050395" y="72860"/>
                </a:cubicBezTo>
              </a:path>
            </a:pathLst>
          </a:custGeom>
          <a:no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13155" y="2999105"/>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4052570" y="3491865"/>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6260465" y="4606925"/>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8554720" y="3705860"/>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10309225" y="2509520"/>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圆角矩形 42"/>
          <p:cNvSpPr/>
          <p:nvPr/>
        </p:nvSpPr>
        <p:spPr>
          <a:xfrm>
            <a:off x="912105" y="3345443"/>
            <a:ext cx="3042920" cy="1259411"/>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1520361" y="3525274"/>
            <a:ext cx="2450121" cy="969496"/>
          </a:xfrm>
          <a:prstGeom prst="rect">
            <a:avLst/>
          </a:prstGeom>
          <a:noFill/>
        </p:spPr>
        <p:txBody>
          <a:bodyPr wrap="square" rtlCol="0" anchor="t">
            <a:spAutoFit/>
          </a:bodyPr>
          <a:lstStyle/>
          <a:p>
            <a:pPr algn="just">
              <a:lnSpc>
                <a:spcPct val="150000"/>
              </a:lnSpc>
            </a:pPr>
            <a:r>
              <a:rPr lang="en-US" altLang="zh-CN" sz="1400" b="1" dirty="0" smtClean="0">
                <a:solidFill>
                  <a:srgbClr val="717DE1"/>
                </a:solidFill>
                <a:latin typeface="+mj-ea"/>
                <a:ea typeface="+mj-ea"/>
                <a:cs typeface="汉仪晓波花月圆W" charset="-122"/>
              </a:rPr>
              <a:t>A </a:t>
            </a:r>
            <a:r>
              <a:rPr lang="en-US" altLang="zh-CN" sz="1400" b="1" dirty="0">
                <a:solidFill>
                  <a:srgbClr val="717DE1"/>
                </a:solidFill>
                <a:latin typeface="+mj-ea"/>
                <a:ea typeface="+mj-ea"/>
                <a:cs typeface="汉仪晓波花月圆W" charset="-122"/>
              </a:rPr>
              <a:t>secure digital space</a:t>
            </a:r>
            <a:endParaRPr lang="zh-CN" altLang="en-US" sz="1400" b="1" dirty="0">
              <a:solidFill>
                <a:srgbClr val="717DE1"/>
              </a:solidFill>
              <a:latin typeface="+mj-ea"/>
              <a:ea typeface="+mj-ea"/>
              <a:cs typeface="汉仪晓波花月圆W" charset="-122"/>
            </a:endParaRPr>
          </a:p>
          <a:p>
            <a:pPr algn="just">
              <a:lnSpc>
                <a:spcPct val="150000"/>
              </a:lnSpc>
            </a:pPr>
            <a:r>
              <a:rPr lang="en-US" altLang="zh-CN" sz="1200" dirty="0" smtClean="0">
                <a:latin typeface="华文宋体" panose="02010600040101010101" pitchFamily="2" charset="-122"/>
                <a:ea typeface="华文宋体" panose="02010600040101010101" pitchFamily="2" charset="-122"/>
              </a:rPr>
              <a:t>Self-managed </a:t>
            </a:r>
            <a:r>
              <a:rPr lang="en-US" altLang="zh-CN" sz="1200" dirty="0">
                <a:latin typeface="华文宋体" panose="02010600040101010101" pitchFamily="2" charset="-122"/>
                <a:ea typeface="华文宋体" panose="02010600040101010101" pitchFamily="2" charset="-122"/>
              </a:rPr>
              <a:t>account, holding the private key in one's own </a:t>
            </a:r>
            <a:r>
              <a:rPr lang="en-US" altLang="zh-CN" sz="1200" dirty="0" smtClean="0">
                <a:latin typeface="华文宋体" panose="02010600040101010101" pitchFamily="2" charset="-122"/>
                <a:ea typeface="华文宋体" panose="02010600040101010101" pitchFamily="2" charset="-122"/>
              </a:rPr>
              <a:t>hands.</a:t>
            </a:r>
            <a:endParaRPr lang="zh-CN" altLang="en-US" sz="1200" dirty="0">
              <a:latin typeface="华文宋体" panose="02010600040101010101" pitchFamily="2" charset="-122"/>
              <a:ea typeface="华文宋体" panose="02010600040101010101" pitchFamily="2" charset="-122"/>
            </a:endParaRPr>
          </a:p>
        </p:txBody>
      </p:sp>
      <p:sp>
        <p:nvSpPr>
          <p:cNvPr id="61" name="燕尾形箭头 60"/>
          <p:cNvSpPr/>
          <p:nvPr/>
        </p:nvSpPr>
        <p:spPr>
          <a:xfrm>
            <a:off x="1141686" y="3847752"/>
            <a:ext cx="282573" cy="296653"/>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圆角矩形 50"/>
          <p:cNvSpPr/>
          <p:nvPr/>
        </p:nvSpPr>
        <p:spPr>
          <a:xfrm>
            <a:off x="4518205" y="2258148"/>
            <a:ext cx="3773539" cy="1492945"/>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51"/>
          <p:cNvSpPr txBox="1"/>
          <p:nvPr/>
        </p:nvSpPr>
        <p:spPr>
          <a:xfrm>
            <a:off x="5212905" y="2212995"/>
            <a:ext cx="2821386" cy="1569660"/>
          </a:xfrm>
          <a:prstGeom prst="rect">
            <a:avLst/>
          </a:prstGeom>
          <a:noFill/>
        </p:spPr>
        <p:txBody>
          <a:bodyPr wrap="square" rtlCol="0" anchor="t">
            <a:spAutoFit/>
          </a:bodyPr>
          <a:lstStyle/>
          <a:p>
            <a:pPr algn="just">
              <a:lnSpc>
                <a:spcPct val="150000"/>
              </a:lnSpc>
            </a:pPr>
            <a:r>
              <a:rPr lang="en-US" altLang="zh-CN" sz="1400" b="1" dirty="0">
                <a:solidFill>
                  <a:srgbClr val="717DE1"/>
                </a:solidFill>
                <a:latin typeface="Arial Narrow" panose="020B0606020202030204" pitchFamily="34" charset="0"/>
                <a:ea typeface="+mj-ea"/>
                <a:cs typeface="汉仪晓波花月圆W" charset="-122"/>
              </a:rPr>
              <a:t>Experience </a:t>
            </a:r>
            <a:r>
              <a:rPr lang="en-US" altLang="zh-CN" sz="1400" b="1" dirty="0">
                <a:solidFill>
                  <a:srgbClr val="717DE1"/>
                </a:solidFill>
                <a:latin typeface="Arial Narrow" panose="020B0606020202030204" pitchFamily="34" charset="0"/>
                <a:cs typeface="汉仪晓波花月圆W" charset="-122"/>
              </a:rPr>
              <a:t>commonly used software </a:t>
            </a:r>
            <a:r>
              <a:rPr lang="en-US" altLang="zh-CN" sz="1400" b="1" dirty="0" smtClean="0">
                <a:solidFill>
                  <a:srgbClr val="717DE1"/>
                </a:solidFill>
                <a:latin typeface="Arial Narrow" panose="020B0606020202030204" pitchFamily="34" charset="0"/>
                <a:cs typeface="汉仪晓波花月圆W" charset="-122"/>
              </a:rPr>
              <a:t>of </a:t>
            </a:r>
            <a:r>
              <a:rPr lang="en-US" altLang="zh-CN" sz="1400" b="1" dirty="0" smtClean="0">
                <a:solidFill>
                  <a:srgbClr val="717DE1"/>
                </a:solidFill>
                <a:latin typeface="Arial Narrow" panose="020B0606020202030204" pitchFamily="34" charset="0"/>
                <a:ea typeface="+mj-ea"/>
                <a:cs typeface="汉仪晓波花月圆W" charset="-122"/>
              </a:rPr>
              <a:t>the </a:t>
            </a:r>
            <a:r>
              <a:rPr lang="en-US" altLang="zh-CN" sz="1400" b="1" dirty="0">
                <a:solidFill>
                  <a:srgbClr val="717DE1"/>
                </a:solidFill>
                <a:latin typeface="Arial Narrow" panose="020B0606020202030204" pitchFamily="34" charset="0"/>
                <a:ea typeface="+mj-ea"/>
                <a:cs typeface="汉仪晓波花月圆W" charset="-122"/>
              </a:rPr>
              <a:t>web3 </a:t>
            </a:r>
            <a:r>
              <a:rPr lang="en-US" altLang="zh-CN" sz="1400" b="1" dirty="0" smtClean="0">
                <a:solidFill>
                  <a:srgbClr val="717DE1"/>
                </a:solidFill>
                <a:latin typeface="Arial Narrow" panose="020B0606020202030204" pitchFamily="34" charset="0"/>
                <a:ea typeface="+mj-ea"/>
                <a:cs typeface="汉仪晓波花月圆W" charset="-122"/>
              </a:rPr>
              <a:t>version </a:t>
            </a:r>
            <a:endParaRPr lang="en-US" altLang="zh-CN" sz="1400" b="1" dirty="0" smtClean="0">
              <a:solidFill>
                <a:srgbClr val="717DE1"/>
              </a:solidFill>
              <a:latin typeface="Arial Narrow" panose="020B0606020202030204" pitchFamily="34" charset="0"/>
              <a:ea typeface="+mj-ea"/>
              <a:cs typeface="汉仪晓波花月圆W" charset="-122"/>
            </a:endParaRPr>
          </a:p>
          <a:p>
            <a:pPr algn="just">
              <a:lnSpc>
                <a:spcPct val="150000"/>
              </a:lnSpc>
            </a:pPr>
            <a:r>
              <a:rPr lang="en-US" altLang="zh-CN" sz="1200" dirty="0" smtClean="0">
                <a:latin typeface="华文宋体" panose="02010600040101010101" pitchFamily="2" charset="-122"/>
                <a:ea typeface="华文宋体" panose="02010600040101010101" pitchFamily="2" charset="-122"/>
              </a:rPr>
              <a:t>Provides </a:t>
            </a:r>
            <a:r>
              <a:rPr lang="en-US" altLang="zh-CN" sz="1200" dirty="0">
                <a:latin typeface="华文宋体" panose="02010600040101010101" pitchFamily="2" charset="-122"/>
                <a:ea typeface="华文宋体" panose="02010600040101010101" pitchFamily="2" charset="-122"/>
              </a:rPr>
              <a:t>web3 </a:t>
            </a:r>
            <a:r>
              <a:rPr lang="en-US" altLang="zh-CN" sz="1200" dirty="0" smtClean="0">
                <a:latin typeface="华文宋体" panose="02010600040101010101" pitchFamily="2" charset="-122"/>
                <a:ea typeface="华文宋体" panose="02010600040101010101" pitchFamily="2" charset="-122"/>
              </a:rPr>
              <a:t>version tools</a:t>
            </a:r>
            <a:r>
              <a:rPr lang="en-US" altLang="zh-CN" sz="1200" dirty="0">
                <a:latin typeface="华文宋体" panose="02010600040101010101" pitchFamily="2" charset="-122"/>
                <a:ea typeface="华文宋体" panose="02010600040101010101" pitchFamily="2" charset="-122"/>
              </a:rPr>
              <a:t>: password vault, notepad, album, instant messaging, email, messages, blog, personal website, etc.</a:t>
            </a:r>
            <a:endParaRPr lang="zh-CN" altLang="en-US" sz="1200" dirty="0">
              <a:latin typeface="华文宋体" panose="02010600040101010101" pitchFamily="2" charset="-122"/>
              <a:ea typeface="华文宋体" panose="02010600040101010101" pitchFamily="2" charset="-122"/>
            </a:endParaRPr>
          </a:p>
        </p:txBody>
      </p:sp>
      <p:sp>
        <p:nvSpPr>
          <p:cNvPr id="54" name="燕尾形箭头 53"/>
          <p:cNvSpPr/>
          <p:nvPr/>
        </p:nvSpPr>
        <p:spPr>
          <a:xfrm>
            <a:off x="4775454" y="2852395"/>
            <a:ext cx="310515" cy="310515"/>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框 58"/>
          <p:cNvSpPr txBox="1"/>
          <p:nvPr/>
        </p:nvSpPr>
        <p:spPr>
          <a:xfrm>
            <a:off x="5309008" y="5024795"/>
            <a:ext cx="3261169" cy="1246495"/>
          </a:xfrm>
          <a:prstGeom prst="rect">
            <a:avLst/>
          </a:prstGeom>
          <a:noFill/>
        </p:spPr>
        <p:txBody>
          <a:bodyPr wrap="square" rtlCol="0" anchor="t">
            <a:spAutoFit/>
          </a:bodyPr>
          <a:lstStyle/>
          <a:p>
            <a:pPr algn="just">
              <a:lnSpc>
                <a:spcPct val="150000"/>
              </a:lnSpc>
            </a:pPr>
            <a:r>
              <a:rPr lang="en-US" altLang="zh-CN" sz="1400" b="1" dirty="0" smtClean="0">
                <a:solidFill>
                  <a:srgbClr val="717DE1"/>
                </a:solidFill>
                <a:latin typeface="+mj-ea"/>
                <a:ea typeface="+mj-ea"/>
                <a:cs typeface="汉仪晓波花月圆W" charset="-122"/>
              </a:rPr>
              <a:t>Seamlessly </a:t>
            </a:r>
            <a:r>
              <a:rPr lang="en-US" altLang="zh-CN" sz="1400" b="1" dirty="0">
                <a:solidFill>
                  <a:srgbClr val="717DE1"/>
                </a:solidFill>
                <a:latin typeface="+mj-ea"/>
                <a:ea typeface="+mj-ea"/>
                <a:cs typeface="汉仪晓波花月圆W" charset="-122"/>
              </a:rPr>
              <a:t>enter the web3 world</a:t>
            </a:r>
            <a:endParaRPr lang="zh-CN" altLang="en-US" sz="1400" b="1" dirty="0">
              <a:solidFill>
                <a:srgbClr val="717DE1"/>
              </a:solidFill>
              <a:latin typeface="+mj-ea"/>
              <a:ea typeface="+mj-ea"/>
              <a:cs typeface="汉仪晓波花月圆W" charset="-122"/>
            </a:endParaRPr>
          </a:p>
          <a:p>
            <a:pPr fontAlgn="auto">
              <a:lnSpc>
                <a:spcPct val="150000"/>
              </a:lnSpc>
            </a:pPr>
            <a:r>
              <a:rPr lang="en-US" altLang="zh-CN" sz="1200" dirty="0">
                <a:latin typeface="华文宋体" panose="02010600040101010101" pitchFamily="2" charset="-122"/>
                <a:ea typeface="华文宋体" panose="02010600040101010101" pitchFamily="2" charset="-122"/>
                <a:sym typeface="+mn-ea"/>
              </a:rPr>
              <a:t>Connect to unique services in web3: </a:t>
            </a:r>
            <a:r>
              <a:rPr lang="en-US" altLang="zh-CN" sz="1200" dirty="0" err="1">
                <a:latin typeface="华文宋体" panose="02010600040101010101" pitchFamily="2" charset="-122"/>
                <a:ea typeface="华文宋体" panose="02010600040101010101" pitchFamily="2" charset="-122"/>
                <a:sym typeface="+mn-ea"/>
              </a:rPr>
              <a:t>blockchain</a:t>
            </a:r>
            <a:r>
              <a:rPr lang="en-US" altLang="zh-CN" sz="1200" dirty="0">
                <a:latin typeface="华文宋体" panose="02010600040101010101" pitchFamily="2" charset="-122"/>
                <a:ea typeface="华文宋体" panose="02010600040101010101" pitchFamily="2" charset="-122"/>
                <a:sym typeface="+mn-ea"/>
              </a:rPr>
              <a:t> browser, DID, DFS (</a:t>
            </a:r>
            <a:r>
              <a:rPr lang="en-US" altLang="zh-CN" sz="1200" dirty="0" err="1">
                <a:latin typeface="华文宋体" panose="02010600040101010101" pitchFamily="2" charset="-122"/>
                <a:ea typeface="华文宋体" panose="02010600040101010101" pitchFamily="2" charset="-122"/>
                <a:sym typeface="+mn-ea"/>
              </a:rPr>
              <a:t>ipfs</a:t>
            </a:r>
            <a:r>
              <a:rPr lang="en-US" altLang="zh-CN" sz="1200" dirty="0">
                <a:latin typeface="华文宋体" panose="02010600040101010101" pitchFamily="2" charset="-122"/>
                <a:ea typeface="华文宋体" panose="02010600040101010101" pitchFamily="2" charset="-122"/>
                <a:sym typeface="+mn-ea"/>
              </a:rPr>
              <a:t>), wallet, NFT, DEX, DAO, </a:t>
            </a:r>
            <a:r>
              <a:rPr lang="en-US" altLang="zh-CN" sz="1200" dirty="0" err="1">
                <a:latin typeface="华文宋体" panose="02010600040101010101" pitchFamily="2" charset="-122"/>
                <a:ea typeface="华文宋体" panose="02010600040101010101" pitchFamily="2" charset="-122"/>
                <a:sym typeface="+mn-ea"/>
              </a:rPr>
              <a:t>GameFi</a:t>
            </a:r>
            <a:r>
              <a:rPr lang="en-US" altLang="zh-CN" sz="1200" dirty="0">
                <a:latin typeface="华文宋体" panose="02010600040101010101" pitchFamily="2" charset="-122"/>
                <a:ea typeface="华文宋体" panose="02010600040101010101" pitchFamily="2" charset="-122"/>
                <a:sym typeface="+mn-ea"/>
              </a:rPr>
              <a:t>, etc.</a:t>
            </a:r>
            <a:endParaRPr lang="zh-CN" altLang="en-US" sz="1000" b="1" dirty="0">
              <a:solidFill>
                <a:schemeClr val="tx1"/>
              </a:solidFill>
              <a:latin typeface="汉仪晓波花月圆W" charset="-122"/>
              <a:ea typeface="汉仪晓波花月圆W" charset="-122"/>
              <a:cs typeface="汉仪晓波花月圆W" charset="-122"/>
            </a:endParaRPr>
          </a:p>
        </p:txBody>
      </p:sp>
      <p:sp>
        <p:nvSpPr>
          <p:cNvPr id="60" name="燕尾形箭头 59"/>
          <p:cNvSpPr/>
          <p:nvPr/>
        </p:nvSpPr>
        <p:spPr>
          <a:xfrm>
            <a:off x="4962503" y="5413291"/>
            <a:ext cx="310515" cy="310515"/>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文本框 63"/>
          <p:cNvSpPr txBox="1"/>
          <p:nvPr/>
        </p:nvSpPr>
        <p:spPr>
          <a:xfrm>
            <a:off x="9157019" y="3888485"/>
            <a:ext cx="2538962" cy="1246495"/>
          </a:xfrm>
          <a:prstGeom prst="rect">
            <a:avLst/>
          </a:prstGeom>
          <a:noFill/>
        </p:spPr>
        <p:txBody>
          <a:bodyPr wrap="square" rtlCol="0" anchor="t">
            <a:spAutoFit/>
          </a:bodyPr>
          <a:lstStyle/>
          <a:p>
            <a:pPr algn="just">
              <a:lnSpc>
                <a:spcPct val="150000"/>
              </a:lnSpc>
            </a:pPr>
            <a:r>
              <a:rPr lang="en-US" altLang="zh-CN" sz="1400" b="1" dirty="0" smtClean="0">
                <a:solidFill>
                  <a:srgbClr val="717DE1"/>
                </a:solidFill>
                <a:latin typeface="+mj-ea"/>
                <a:ea typeface="+mj-ea"/>
                <a:cs typeface="汉仪晓波花月圆W" charset="-122"/>
              </a:rPr>
              <a:t>Participate </a:t>
            </a:r>
            <a:r>
              <a:rPr lang="en-US" altLang="zh-CN" sz="1400" b="1" dirty="0">
                <a:solidFill>
                  <a:srgbClr val="717DE1"/>
                </a:solidFill>
                <a:latin typeface="+mj-ea"/>
                <a:ea typeface="+mj-ea"/>
                <a:cs typeface="汉仪晓波花月圆W" charset="-122"/>
              </a:rPr>
              <a:t>and share</a:t>
            </a:r>
            <a:endParaRPr lang="en-US" altLang="zh-CN" sz="1400" b="1" dirty="0">
              <a:solidFill>
                <a:srgbClr val="717DE1"/>
              </a:solidFill>
              <a:latin typeface="+mj-ea"/>
              <a:ea typeface="+mj-ea"/>
              <a:cs typeface="汉仪晓波花月圆W" charset="-122"/>
            </a:endParaRPr>
          </a:p>
          <a:p>
            <a:pPr>
              <a:lnSpc>
                <a:spcPct val="150000"/>
              </a:lnSpc>
            </a:pPr>
            <a:r>
              <a:rPr lang="en-US" altLang="zh-CN" sz="1200" dirty="0" smtClean="0">
                <a:latin typeface="华文宋体" panose="02010600040101010101" pitchFamily="2" charset="-122"/>
                <a:ea typeface="华文宋体" panose="02010600040101010101" pitchFamily="2" charset="-122"/>
              </a:rPr>
              <a:t>Participate </a:t>
            </a:r>
            <a:r>
              <a:rPr lang="en-US" altLang="zh-CN" sz="1200" dirty="0">
                <a:latin typeface="华文宋体" panose="02010600040101010101" pitchFamily="2" charset="-122"/>
                <a:ea typeface="华文宋体" panose="02010600040101010101" pitchFamily="2" charset="-122"/>
              </a:rPr>
              <a:t>in the exploration and construction of the digital world, share the benefits of the digital world.</a:t>
            </a:r>
            <a:endParaRPr lang="zh-CN" altLang="en-US" sz="1200" dirty="0">
              <a:latin typeface="华文宋体" panose="02010600040101010101" pitchFamily="2" charset="-122"/>
              <a:ea typeface="华文宋体" panose="02010600040101010101" pitchFamily="2" charset="-122"/>
            </a:endParaRPr>
          </a:p>
        </p:txBody>
      </p:sp>
      <p:sp>
        <p:nvSpPr>
          <p:cNvPr id="65" name="燕尾形箭头 64"/>
          <p:cNvSpPr/>
          <p:nvPr/>
        </p:nvSpPr>
        <p:spPr>
          <a:xfrm>
            <a:off x="8783002" y="4317776"/>
            <a:ext cx="310515" cy="310515"/>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圆角矩形 69"/>
          <p:cNvSpPr/>
          <p:nvPr/>
        </p:nvSpPr>
        <p:spPr>
          <a:xfrm rot="2700000">
            <a:off x="-139700" y="5758815"/>
            <a:ext cx="4255135" cy="4255135"/>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2700000">
            <a:off x="4674283" y="-3101974"/>
            <a:ext cx="4255135" cy="4255135"/>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a:off x="1032496" y="890149"/>
            <a:ext cx="322257" cy="0"/>
          </a:xfrm>
          <a:prstGeom prst="line">
            <a:avLst/>
          </a:prstGeom>
          <a:ln>
            <a:solidFill>
              <a:srgbClr val="7B84E6"/>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AF7FA"/>
        </a:solidFill>
        <a:effectLst/>
      </p:bgPr>
    </p:bg>
    <p:spTree>
      <p:nvGrpSpPr>
        <p:cNvPr id="1" name=""/>
        <p:cNvGrpSpPr/>
        <p:nvPr/>
      </p:nvGrpSpPr>
      <p:grpSpPr>
        <a:xfrm>
          <a:off x="0" y="0"/>
          <a:ext cx="0" cy="0"/>
          <a:chOff x="0" y="0"/>
          <a:chExt cx="0" cy="0"/>
        </a:xfrm>
      </p:grpSpPr>
      <p:sp>
        <p:nvSpPr>
          <p:cNvPr id="2" name="圆角矩形 1"/>
          <p:cNvSpPr/>
          <p:nvPr/>
        </p:nvSpPr>
        <p:spPr>
          <a:xfrm rot="2700000">
            <a:off x="349885" y="328295"/>
            <a:ext cx="465455" cy="465455"/>
          </a:xfrm>
          <a:prstGeom prst="roundRect">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p:cNvSpPr txBox="1"/>
          <p:nvPr/>
        </p:nvSpPr>
        <p:spPr>
          <a:xfrm>
            <a:off x="911860" y="361950"/>
            <a:ext cx="6454140" cy="706755"/>
          </a:xfrm>
          <a:prstGeom prst="rect">
            <a:avLst/>
          </a:prstGeom>
          <a:noFill/>
        </p:spPr>
        <p:txBody>
          <a:bodyPr wrap="square" rtlCol="0">
            <a:spAutoFit/>
          </a:bodyPr>
          <a:lstStyle/>
          <a:p>
            <a:r>
              <a:rPr lang="en-US" altLang="zh-CN" sz="2000" b="1" dirty="0">
                <a:solidFill>
                  <a:srgbClr val="717DE1"/>
                </a:solidFill>
                <a:latin typeface="+mj-ea"/>
                <a:cs typeface="汉仪晓波花月圆W" charset="-122"/>
              </a:rPr>
              <a:t>What does </a:t>
            </a:r>
            <a:r>
              <a:rPr lang="en-US" altLang="zh-CN" sz="2000" b="1" dirty="0" err="1">
                <a:solidFill>
                  <a:srgbClr val="717DE1"/>
                </a:solidFill>
                <a:latin typeface="+mj-ea"/>
                <a:cs typeface="汉仪晓波花月圆W" charset="-122"/>
              </a:rPr>
              <a:t>TinyVerse</a:t>
            </a:r>
            <a:r>
              <a:rPr lang="en-US" altLang="zh-CN" sz="2000" b="1" dirty="0">
                <a:solidFill>
                  <a:srgbClr val="717DE1"/>
                </a:solidFill>
                <a:latin typeface="+mj-ea"/>
                <a:cs typeface="汉仪晓波花月圆W" charset="-122"/>
              </a:rPr>
              <a:t> Space </a:t>
            </a:r>
            <a:r>
              <a:rPr lang="en-US" altLang="zh-CN" sz="2000" b="1" dirty="0" smtClean="0">
                <a:solidFill>
                  <a:srgbClr val="717DE1"/>
                </a:solidFill>
                <a:latin typeface="+mj-ea"/>
                <a:cs typeface="汉仪晓波花月圆W" charset="-122"/>
              </a:rPr>
              <a:t>bring</a:t>
            </a:r>
            <a:endParaRPr lang="en-US" altLang="zh-CN" sz="2000" b="1" dirty="0" smtClean="0">
              <a:solidFill>
                <a:srgbClr val="717DE1"/>
              </a:solidFill>
              <a:latin typeface="+mj-ea"/>
              <a:cs typeface="汉仪晓波花月圆W" charset="-122"/>
            </a:endParaRPr>
          </a:p>
          <a:p>
            <a:r>
              <a:rPr lang="en-US" altLang="zh-CN" sz="2000" b="1" dirty="0">
                <a:solidFill>
                  <a:srgbClr val="717DE1"/>
                </a:solidFill>
                <a:latin typeface="+mj-ea"/>
                <a:cs typeface="汉仪晓波花月圆W" charset="-122"/>
              </a:rPr>
              <a:t> </a:t>
            </a:r>
            <a:r>
              <a:rPr lang="en-US" altLang="zh-CN" sz="2000" b="1" dirty="0" smtClean="0">
                <a:solidFill>
                  <a:srgbClr val="717DE1"/>
                </a:solidFill>
                <a:latin typeface="+mj-ea"/>
                <a:cs typeface="汉仪晓波花月圆W" charset="-122"/>
              </a:rPr>
              <a:t>     Being </a:t>
            </a:r>
            <a:r>
              <a:rPr lang="en-US" altLang="zh-CN" sz="2000" b="1" dirty="0">
                <a:solidFill>
                  <a:srgbClr val="717DE1"/>
                </a:solidFill>
                <a:latin typeface="+mj-ea"/>
                <a:cs typeface="汉仪晓波花月圆W" charset="-122"/>
              </a:rPr>
              <a:t>prepared for intelligent digital </a:t>
            </a:r>
            <a:r>
              <a:rPr lang="en-US" altLang="zh-CN" sz="2000" b="1" dirty="0">
                <a:solidFill>
                  <a:srgbClr val="717DE1"/>
                </a:solidFill>
                <a:latin typeface="+mj-ea"/>
                <a:cs typeface="汉仪晓波花月圆W" charset="-122"/>
              </a:rPr>
              <a:t>lifestyle</a:t>
            </a:r>
            <a:endParaRPr lang="en-US" altLang="zh-CN" sz="2000" b="1" dirty="0">
              <a:solidFill>
                <a:srgbClr val="717DE1"/>
              </a:solidFill>
              <a:latin typeface="+mj-ea"/>
              <a:cs typeface="汉仪晓波花月圆W" charset="-122"/>
            </a:endParaRPr>
          </a:p>
        </p:txBody>
      </p:sp>
      <p:grpSp>
        <p:nvGrpSpPr>
          <p:cNvPr id="3" name="组合 2"/>
          <p:cNvGrpSpPr/>
          <p:nvPr/>
        </p:nvGrpSpPr>
        <p:grpSpPr>
          <a:xfrm flipV="1">
            <a:off x="-516636" y="2954385"/>
            <a:ext cx="13094335" cy="2660904"/>
            <a:chOff x="-480060" y="2121408"/>
            <a:chExt cx="13094335" cy="2727452"/>
          </a:xfrm>
        </p:grpSpPr>
        <p:sp>
          <p:nvSpPr>
            <p:cNvPr id="37" name="任意多边形 36"/>
            <p:cNvSpPr/>
            <p:nvPr/>
          </p:nvSpPr>
          <p:spPr>
            <a:xfrm>
              <a:off x="-480060" y="2121408"/>
              <a:ext cx="13094335" cy="2606040"/>
            </a:xfrm>
            <a:custGeom>
              <a:avLst/>
              <a:gdLst>
                <a:gd name="connisteX0" fmla="*/ 0 w 12050395"/>
                <a:gd name="connsiteY0" fmla="*/ 2881465 h 2881465"/>
                <a:gd name="connisteX1" fmla="*/ 2720340 w 12050395"/>
                <a:gd name="connsiteY1" fmla="*/ 674840 h 2881465"/>
                <a:gd name="connisteX2" fmla="*/ 6361430 w 12050395"/>
                <a:gd name="connsiteY2" fmla="*/ 2870035 h 2881465"/>
                <a:gd name="connisteX3" fmla="*/ 10433685 w 12050395"/>
                <a:gd name="connsiteY3" fmla="*/ 344005 h 2881465"/>
                <a:gd name="connisteX4" fmla="*/ 12050395 w 12050395"/>
                <a:gd name="connsiteY4" fmla="*/ 72860 h 2881465"/>
              </a:gdLst>
              <a:ahLst/>
              <a:cxnLst>
                <a:cxn ang="0">
                  <a:pos x="connisteX0" y="connsiteY0"/>
                </a:cxn>
                <a:cxn ang="0">
                  <a:pos x="connisteX1" y="connsiteY1"/>
                </a:cxn>
                <a:cxn ang="0">
                  <a:pos x="connisteX2" y="connsiteY2"/>
                </a:cxn>
                <a:cxn ang="0">
                  <a:pos x="connisteX3" y="connsiteY3"/>
                </a:cxn>
                <a:cxn ang="0">
                  <a:pos x="connisteX4" y="connsiteY4"/>
                </a:cxn>
              </a:cxnLst>
              <a:rect l="l" t="t" r="r" b="b"/>
              <a:pathLst>
                <a:path w="12050395" h="2881465">
                  <a:moveTo>
                    <a:pt x="0" y="2881465"/>
                  </a:moveTo>
                  <a:cubicBezTo>
                    <a:pt x="471170" y="2396325"/>
                    <a:pt x="1447800" y="677380"/>
                    <a:pt x="2720340" y="674840"/>
                  </a:cubicBezTo>
                  <a:cubicBezTo>
                    <a:pt x="3992880" y="672300"/>
                    <a:pt x="4819015" y="2936075"/>
                    <a:pt x="6361430" y="2870035"/>
                  </a:cubicBezTo>
                  <a:cubicBezTo>
                    <a:pt x="7903845" y="2803995"/>
                    <a:pt x="9295765" y="903440"/>
                    <a:pt x="10433685" y="344005"/>
                  </a:cubicBezTo>
                  <a:cubicBezTo>
                    <a:pt x="11571605" y="-215430"/>
                    <a:pt x="11808460" y="76670"/>
                    <a:pt x="12050395" y="72860"/>
                  </a:cubicBezTo>
                </a:path>
              </a:pathLst>
            </a:custGeom>
            <a:no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113155" y="2999105"/>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4052570" y="3491865"/>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6260465" y="4606925"/>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8554720" y="3705860"/>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10309225" y="2509520"/>
              <a:ext cx="241935" cy="241935"/>
            </a:xfrm>
            <a:prstGeom prst="ellipse">
              <a:avLst/>
            </a:prstGeom>
            <a:solidFill>
              <a:srgbClr val="FAF7FA"/>
            </a:solidFill>
            <a:ln>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圆角矩形 42"/>
          <p:cNvSpPr/>
          <p:nvPr/>
        </p:nvSpPr>
        <p:spPr>
          <a:xfrm>
            <a:off x="994400" y="2689880"/>
            <a:ext cx="3641607" cy="1259411"/>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燕尾形箭头 60"/>
          <p:cNvSpPr/>
          <p:nvPr/>
        </p:nvSpPr>
        <p:spPr>
          <a:xfrm>
            <a:off x="1198553" y="3142696"/>
            <a:ext cx="282573" cy="296653"/>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51"/>
          <p:cNvSpPr txBox="1"/>
          <p:nvPr/>
        </p:nvSpPr>
        <p:spPr>
          <a:xfrm>
            <a:off x="1535989" y="2834837"/>
            <a:ext cx="3100018" cy="969496"/>
          </a:xfrm>
          <a:prstGeom prst="rect">
            <a:avLst/>
          </a:prstGeom>
          <a:noFill/>
        </p:spPr>
        <p:txBody>
          <a:bodyPr wrap="square" rtlCol="0" anchor="t">
            <a:spAutoFit/>
          </a:bodyPr>
          <a:lstStyle/>
          <a:p>
            <a:pPr algn="just">
              <a:lnSpc>
                <a:spcPct val="150000"/>
              </a:lnSpc>
            </a:pPr>
            <a:r>
              <a:rPr lang="en-US" altLang="zh-CN" sz="1400" b="1" dirty="0" smtClean="0">
                <a:solidFill>
                  <a:srgbClr val="717DE1"/>
                </a:solidFill>
                <a:latin typeface="+mj-ea"/>
                <a:ea typeface="+mj-ea"/>
                <a:cs typeface="汉仪晓波花月圆W" charset="-122"/>
              </a:rPr>
              <a:t>Personal </a:t>
            </a:r>
            <a:r>
              <a:rPr lang="en-US" altLang="zh-CN" sz="1400" b="1" dirty="0">
                <a:solidFill>
                  <a:srgbClr val="717DE1"/>
                </a:solidFill>
                <a:latin typeface="+mj-ea"/>
                <a:ea typeface="+mj-ea"/>
                <a:cs typeface="汉仪晓波花月圆W" charset="-122"/>
              </a:rPr>
              <a:t>intelligent assistant</a:t>
            </a:r>
            <a:endParaRPr lang="zh-CN" altLang="en-US" sz="1400" b="1" dirty="0">
              <a:solidFill>
                <a:srgbClr val="717DE1"/>
              </a:solidFill>
              <a:latin typeface="+mj-ea"/>
              <a:ea typeface="+mj-ea"/>
              <a:cs typeface="汉仪晓波花月圆W" charset="-122"/>
            </a:endParaRPr>
          </a:p>
          <a:p>
            <a:pPr lvl="0">
              <a:lnSpc>
                <a:spcPct val="150000"/>
              </a:lnSpc>
            </a:pPr>
            <a:r>
              <a:rPr lang="en-US" altLang="zh-CN" sz="1200" dirty="0">
                <a:latin typeface="华文宋体" panose="02010600040101010101" pitchFamily="2" charset="-122"/>
                <a:ea typeface="华文宋体" panose="02010600040101010101" pitchFamily="2" charset="-122"/>
              </a:rPr>
              <a:t>A helpful companion in personal life and work, keeping oneself ahead in competition.</a:t>
            </a:r>
            <a:endParaRPr lang="zh-CN" altLang="en-US" sz="1200" dirty="0">
              <a:latin typeface="华文宋体" panose="02010600040101010101" pitchFamily="2" charset="-122"/>
              <a:ea typeface="华文宋体" panose="02010600040101010101" pitchFamily="2" charset="-122"/>
            </a:endParaRPr>
          </a:p>
        </p:txBody>
      </p:sp>
      <p:sp>
        <p:nvSpPr>
          <p:cNvPr id="51" name="圆角矩形 50"/>
          <p:cNvSpPr/>
          <p:nvPr/>
        </p:nvSpPr>
        <p:spPr>
          <a:xfrm>
            <a:off x="5059714" y="1310992"/>
            <a:ext cx="3821430" cy="1496695"/>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5478642" y="1318374"/>
            <a:ext cx="3349085" cy="1523494"/>
          </a:xfrm>
          <a:prstGeom prst="rect">
            <a:avLst/>
          </a:prstGeom>
          <a:noFill/>
        </p:spPr>
        <p:txBody>
          <a:bodyPr wrap="square" rtlCol="0" anchor="t">
            <a:spAutoFit/>
          </a:bodyPr>
          <a:lstStyle/>
          <a:p>
            <a:pPr algn="just">
              <a:lnSpc>
                <a:spcPct val="150000"/>
              </a:lnSpc>
            </a:pPr>
            <a:r>
              <a:rPr lang="en-US" altLang="zh-CN" sz="1400" b="1" dirty="0" smtClean="0">
                <a:solidFill>
                  <a:srgbClr val="717DE1"/>
                </a:solidFill>
                <a:latin typeface="+mj-ea"/>
                <a:ea typeface="+mj-ea"/>
                <a:cs typeface="汉仪晓波花月圆W" charset="-122"/>
              </a:rPr>
              <a:t>Personal </a:t>
            </a:r>
            <a:r>
              <a:rPr lang="en-US" altLang="zh-CN" sz="1400" b="1" dirty="0">
                <a:solidFill>
                  <a:srgbClr val="717DE1"/>
                </a:solidFill>
                <a:latin typeface="+mj-ea"/>
                <a:ea typeface="+mj-ea"/>
                <a:cs typeface="汉仪晓波花月圆W" charset="-122"/>
              </a:rPr>
              <a:t>intelligent digital identity</a:t>
            </a:r>
            <a:endParaRPr lang="zh-CN" altLang="en-US" sz="1400" b="1" dirty="0">
              <a:solidFill>
                <a:srgbClr val="717DE1"/>
              </a:solidFill>
              <a:latin typeface="+mj-ea"/>
              <a:ea typeface="+mj-ea"/>
              <a:cs typeface="汉仪晓波花月圆W" charset="-122"/>
            </a:endParaRPr>
          </a:p>
          <a:p>
            <a:pPr algn="just">
              <a:lnSpc>
                <a:spcPct val="150000"/>
              </a:lnSpc>
            </a:pPr>
            <a:r>
              <a:rPr lang="en-US" altLang="zh-CN" sz="1200" dirty="0">
                <a:latin typeface="华文宋体" panose="02010600040101010101" pitchFamily="2" charset="-122"/>
                <a:ea typeface="华文宋体" panose="02010600040101010101" pitchFamily="2" charset="-122"/>
              </a:rPr>
              <a:t>The basic tool for digital survival, participating in the </a:t>
            </a:r>
            <a:r>
              <a:rPr lang="en-US" altLang="zh-CN" sz="1200" dirty="0" smtClean="0">
                <a:latin typeface="华文宋体" panose="02010600040101010101" pitchFamily="2" charset="-122"/>
                <a:ea typeface="华文宋体" panose="02010600040101010101" pitchFamily="2" charset="-122"/>
              </a:rPr>
              <a:t>exploration</a:t>
            </a:r>
            <a:r>
              <a:rPr lang="en-US" altLang="zh-CN" sz="1200" dirty="0">
                <a:latin typeface="华文宋体" panose="02010600040101010101" pitchFamily="2" charset="-122"/>
                <a:ea typeface="华文宋体" panose="02010600040101010101" pitchFamily="2" charset="-122"/>
              </a:rPr>
              <a:t>, experience, and construction of the digital world. Only a digital </a:t>
            </a:r>
            <a:r>
              <a:rPr lang="en-US" altLang="zh-CN" sz="1200" dirty="0" smtClean="0">
                <a:latin typeface="华文宋体" panose="02010600040101010101" pitchFamily="2" charset="-122"/>
                <a:ea typeface="华文宋体" panose="02010600040101010101" pitchFamily="2" charset="-122"/>
              </a:rPr>
              <a:t>identity </a:t>
            </a:r>
            <a:r>
              <a:rPr lang="en-US" altLang="zh-CN" sz="1200" dirty="0">
                <a:latin typeface="华文宋体" panose="02010600040101010101" pitchFamily="2" charset="-122"/>
                <a:ea typeface="华文宋体" panose="02010600040101010101" pitchFamily="2" charset="-122"/>
              </a:rPr>
              <a:t>completely controlled by oneself can truly represent oneself.</a:t>
            </a:r>
            <a:endParaRPr lang="zh-CN" altLang="en-US" sz="1200" dirty="0" smtClean="0">
              <a:latin typeface="华文宋体" panose="02010600040101010101" pitchFamily="2" charset="-122"/>
              <a:ea typeface="华文宋体" panose="02010600040101010101" pitchFamily="2" charset="-122"/>
            </a:endParaRPr>
          </a:p>
        </p:txBody>
      </p:sp>
      <p:sp>
        <p:nvSpPr>
          <p:cNvPr id="54" name="燕尾形箭头 53"/>
          <p:cNvSpPr/>
          <p:nvPr/>
        </p:nvSpPr>
        <p:spPr>
          <a:xfrm>
            <a:off x="5224180" y="1875325"/>
            <a:ext cx="310515" cy="310515"/>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圆角矩形 43"/>
          <p:cNvSpPr/>
          <p:nvPr/>
        </p:nvSpPr>
        <p:spPr>
          <a:xfrm>
            <a:off x="6446520" y="4759007"/>
            <a:ext cx="3042920" cy="1259411"/>
          </a:xfrm>
          <a:prstGeom prst="roundRect">
            <a:avLst>
              <a:gd name="adj" fmla="val 50000"/>
            </a:avLst>
          </a:prstGeom>
          <a:solidFill>
            <a:schemeClr val="bg1"/>
          </a:solidFill>
          <a:ln>
            <a:noFill/>
          </a:ln>
          <a:effectLst>
            <a:outerShdw blurRad="190500" sx="102000" sy="102000" algn="ctr" rotWithShape="0">
              <a:srgbClr val="717DE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文本框 63"/>
          <p:cNvSpPr txBox="1"/>
          <p:nvPr/>
        </p:nvSpPr>
        <p:spPr>
          <a:xfrm>
            <a:off x="7050953" y="4808008"/>
            <a:ext cx="2284511" cy="1246495"/>
          </a:xfrm>
          <a:prstGeom prst="rect">
            <a:avLst/>
          </a:prstGeom>
          <a:noFill/>
        </p:spPr>
        <p:txBody>
          <a:bodyPr wrap="square" rtlCol="0" anchor="t">
            <a:spAutoFit/>
          </a:bodyPr>
          <a:lstStyle/>
          <a:p>
            <a:pPr algn="just">
              <a:lnSpc>
                <a:spcPct val="150000"/>
              </a:lnSpc>
            </a:pPr>
            <a:r>
              <a:rPr lang="en-US" altLang="zh-CN" sz="1400" b="1" dirty="0">
                <a:solidFill>
                  <a:srgbClr val="717DE1"/>
                </a:solidFill>
                <a:latin typeface="+mj-ea"/>
                <a:ea typeface="+mj-ea"/>
                <a:cs typeface="汉仪晓波花月圆W" charset="-122"/>
              </a:rPr>
              <a:t>Digital </a:t>
            </a:r>
            <a:r>
              <a:rPr lang="en-US" altLang="zh-CN" sz="1400" b="1" dirty="0" smtClean="0">
                <a:solidFill>
                  <a:srgbClr val="717DE1"/>
                </a:solidFill>
                <a:latin typeface="+mj-ea"/>
                <a:ea typeface="+mj-ea"/>
                <a:cs typeface="汉仪晓波花月圆W" charset="-122"/>
              </a:rPr>
              <a:t>immortality</a:t>
            </a:r>
            <a:endParaRPr lang="en-US" altLang="zh-CN" sz="1200" dirty="0">
              <a:latin typeface="华文宋体" panose="02010600040101010101" pitchFamily="2" charset="-122"/>
              <a:ea typeface="华文宋体" panose="02010600040101010101" pitchFamily="2" charset="-122"/>
            </a:endParaRPr>
          </a:p>
          <a:p>
            <a:pPr algn="just">
              <a:lnSpc>
                <a:spcPct val="150000"/>
              </a:lnSpc>
            </a:pPr>
            <a:r>
              <a:rPr lang="en-US" altLang="zh-CN" sz="1200" dirty="0" smtClean="0">
                <a:latin typeface="华文宋体" panose="02010600040101010101" pitchFamily="2" charset="-122"/>
                <a:ea typeface="华文宋体" panose="02010600040101010101" pitchFamily="2" charset="-122"/>
              </a:rPr>
              <a:t>A </a:t>
            </a:r>
            <a:r>
              <a:rPr lang="en-US" altLang="zh-CN" sz="1200" dirty="0">
                <a:latin typeface="华文宋体" panose="02010600040101010101" pitchFamily="2" charset="-122"/>
                <a:ea typeface="华文宋体" panose="02010600040101010101" pitchFamily="2" charset="-122"/>
              </a:rPr>
              <a:t>beautiful dream, what if it becomes a reality? Start preparing from today!</a:t>
            </a:r>
            <a:endParaRPr lang="zh-CN" altLang="en-US" sz="1200" dirty="0">
              <a:latin typeface="华文宋体" panose="02010600040101010101" pitchFamily="2" charset="-122"/>
              <a:ea typeface="华文宋体" panose="02010600040101010101" pitchFamily="2" charset="-122"/>
            </a:endParaRPr>
          </a:p>
        </p:txBody>
      </p:sp>
      <p:sp>
        <p:nvSpPr>
          <p:cNvPr id="65" name="燕尾形箭头 64"/>
          <p:cNvSpPr/>
          <p:nvPr/>
        </p:nvSpPr>
        <p:spPr>
          <a:xfrm>
            <a:off x="6659790" y="5219689"/>
            <a:ext cx="310515" cy="310515"/>
          </a:xfrm>
          <a:prstGeom prst="notchedRightArrow">
            <a:avLst/>
          </a:prstGeom>
          <a:noFill/>
          <a:ln w="19050">
            <a:solidFill>
              <a:srgbClr val="717D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圆角矩形 69"/>
          <p:cNvSpPr/>
          <p:nvPr/>
        </p:nvSpPr>
        <p:spPr>
          <a:xfrm rot="2700000">
            <a:off x="-3461341" y="148337"/>
            <a:ext cx="4255135" cy="4255135"/>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2700000">
            <a:off x="10893166" y="2394663"/>
            <a:ext cx="4255135" cy="4255135"/>
          </a:xfrm>
          <a:prstGeom prst="roundRect">
            <a:avLst>
              <a:gd name="adj" fmla="val 20791"/>
            </a:avLst>
          </a:prstGeom>
          <a:gradFill>
            <a:gsLst>
              <a:gs pos="19000">
                <a:srgbClr val="717DE1"/>
              </a:gs>
              <a:gs pos="100000">
                <a:srgbClr val="ADA6FF"/>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22"/>
          <p:cNvCxnSpPr/>
          <p:nvPr/>
        </p:nvCxnSpPr>
        <p:spPr>
          <a:xfrm>
            <a:off x="996257" y="890149"/>
            <a:ext cx="322257" cy="0"/>
          </a:xfrm>
          <a:prstGeom prst="line">
            <a:avLst/>
          </a:prstGeom>
          <a:ln>
            <a:solidFill>
              <a:srgbClr val="7B84E6"/>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PP_MARK_KEY" val="9ce9d4ab-9254-48d1-8f0c-dc1956426844"/>
  <p:tag name="COMMONDATA" val="eyJjb3VudCI6NCwiaGRpZCI6ImJkZjk5ZmM1NDBkYTJlYWVjNmYxOTkxMzg3NmI2ODE2IiwidXNlckNvdW50Ijo0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6085</Words>
  <Application>WPS 演示</Application>
  <PresentationFormat>宽屏</PresentationFormat>
  <Paragraphs>158</Paragraphs>
  <Slides>11</Slides>
  <Notes>11</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11</vt:i4>
      </vt:variant>
    </vt:vector>
  </HeadingPairs>
  <TitlesOfParts>
    <vt:vector size="28" baseType="lpstr">
      <vt:lpstr>Arial</vt:lpstr>
      <vt:lpstr>宋体</vt:lpstr>
      <vt:lpstr>Wingdings</vt:lpstr>
      <vt:lpstr>Calibri</vt:lpstr>
      <vt:lpstr>汉仪晓波花月圆W</vt:lpstr>
      <vt:lpstr>苹方-简</vt:lpstr>
      <vt:lpstr>汉仪雅酷黑 45W</vt:lpstr>
      <vt:lpstr>微软雅黑</vt:lpstr>
      <vt:lpstr>华文宋体</vt:lpstr>
      <vt:lpstr>Arial Narrow</vt:lpstr>
      <vt:lpstr>Bahnschrift Light</vt:lpstr>
      <vt:lpstr>宋体</vt:lpstr>
      <vt:lpstr>汉仪书宋二KW</vt:lpstr>
      <vt:lpstr>Arial Unicode MS</vt:lpstr>
      <vt:lpstr>微软雅黑</vt:lpstr>
      <vt:lpstr>汉仪中黑KW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donna li</dc:creator>
  <cp:lastModifiedBy>郑映锋</cp:lastModifiedBy>
  <cp:revision>179</cp:revision>
  <dcterms:created xsi:type="dcterms:W3CDTF">2023-09-28T03:08:16Z</dcterms:created>
  <dcterms:modified xsi:type="dcterms:W3CDTF">2023-09-28T03:08:16Z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2052-6.2.0.8299</vt:lpwstr>
  </property>
  <property fmtid="{D5CDD505-2E9C-101B-9397-08002B2CF9AE}" pid="3" name="KSOTemplateUUID">
    <vt:lpwstr>v1.0_mb_245L5R5JV2J+MzUF7Tmmcw==</vt:lpwstr>
  </property>
  <property fmtid="{D5CDD505-2E9C-101B-9397-08002B2CF9AE}" pid="4" name="ICV">
    <vt:lpwstr>065DEAB45B541FE242FE4164527C9606_43</vt:lpwstr>
  </property>
</Properties>
</file>